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258" r:id="rId5"/>
    <p:sldId id="271" r:id="rId6"/>
    <p:sldId id="267" r:id="rId7"/>
    <p:sldId id="269" r:id="rId8"/>
    <p:sldId id="272" r:id="rId9"/>
    <p:sldId id="273" r:id="rId10"/>
    <p:sldId id="274" r:id="rId11"/>
    <p:sldId id="268" r:id="rId12"/>
    <p:sldId id="270" r:id="rId13"/>
    <p:sldId id="275" r:id="rId14"/>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162"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DCF222C-890B-4A28-8CC5-860352B9D2D8}" type="datetime1">
              <a:rPr lang="de-DE" smtClean="0"/>
              <a:t>30.11.2021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FB2356-45F8-4CBB-BBF8-E3F4E0C0F34E}" type="slidenum">
              <a:rPr lang="de-DE" smtClean="0"/>
              <a:t>‹Nr.›</a:t>
            </a:fld>
            <a:endParaRPr lang="de-DE" dirty="0"/>
          </a:p>
        </p:txBody>
      </p:sp>
    </p:spTree>
    <p:extLst>
      <p:ext uri="{BB962C8B-B14F-4D97-AF65-F5344CB8AC3E}">
        <p14:creationId xmlns:p14="http://schemas.microsoft.com/office/powerpoint/2010/main" val="408682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9C086-0186-48AE-8EDC-9B8212C2B37F}" type="datetime1">
              <a:rPr lang="de-DE" smtClean="0"/>
              <a:pPr/>
              <a:t>30.11.2021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900A82-9926-4DBA-8BA5-A22EEB8ACF8E}" type="slidenum">
              <a:rPr lang="de-DE" noProof="0" smtClean="0"/>
              <a:t>‹Nr.›</a:t>
            </a:fld>
            <a:endParaRPr lang="de-DE" noProof="0"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9C900A82-9926-4DBA-8BA5-A22EEB8ACF8E}" type="slidenum">
              <a:rPr lang="de-DE" smtClean="0"/>
              <a:t>1</a:t>
            </a:fld>
            <a:endParaRPr lang="de-DE" dirty="0"/>
          </a:p>
        </p:txBody>
      </p:sp>
    </p:spTree>
    <p:extLst>
      <p:ext uri="{BB962C8B-B14F-4D97-AF65-F5344CB8AC3E}">
        <p14:creationId xmlns:p14="http://schemas.microsoft.com/office/powerpoint/2010/main" val="5615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uppieren 6"/>
          <p:cNvGrpSpPr/>
          <p:nvPr/>
        </p:nvGrpSpPr>
        <p:grpSpPr>
          <a:xfrm>
            <a:off x="0" y="-8467"/>
            <a:ext cx="12192000" cy="6866467"/>
            <a:chOff x="0" y="-8467"/>
            <a:chExt cx="12192000" cy="6866467"/>
          </a:xfrm>
        </p:grpSpPr>
        <p:cxnSp>
          <p:nvCxnSpPr>
            <p:cNvPr id="32" name="Gerader Verbinde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r Verbinde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hteck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hteck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Gleichschenkliges Dreieck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hteck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hteck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hteck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Gleichschenkliges Dreieck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Gleichschenkliges Dreieck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Master-Untertitelformat bearbeiten</a:t>
            </a:r>
            <a:endParaRPr lang="de-DE" noProof="0" dirty="0"/>
          </a:p>
        </p:txBody>
      </p:sp>
      <p:sp>
        <p:nvSpPr>
          <p:cNvPr id="4" name="Datumsplatzhalter 3"/>
          <p:cNvSpPr>
            <a:spLocks noGrp="1"/>
          </p:cNvSpPr>
          <p:nvPr>
            <p:ph type="dt" sz="half" idx="10"/>
          </p:nvPr>
        </p:nvSpPr>
        <p:spPr/>
        <p:txBody>
          <a:bodyPr rtlCol="0"/>
          <a:lstStyle/>
          <a:p>
            <a:pPr rtl="0"/>
            <a:fld id="{B94F1A93-6CBE-40A4-B4CA-A91B3314C500}"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CF6EFCB0-0098-4B2B-AF83-950DD600075C}"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de-DE" noProof="0"/>
              <a:t>Mastertitelformat bearbeiten</a:t>
            </a:r>
            <a:endParaRPr lang="de-DE" noProof="0" dirty="0"/>
          </a:p>
        </p:txBody>
      </p:sp>
      <p:sp>
        <p:nvSpPr>
          <p:cNvPr id="23" name="Textplatzhalter 9"/>
          <p:cNvSpPr>
            <a:spLocks noGrp="1"/>
          </p:cNvSpPr>
          <p:nvPr>
            <p:ph type="body" sz="quarter" idx="13"/>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Mastertextformat bearbeiten</a:t>
            </a:r>
          </a:p>
        </p:txBody>
      </p:sp>
      <p:sp>
        <p:nvSpPr>
          <p:cNvPr id="3" name="Textplatzhalter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2864F35A-31C4-4781-98B0-DB2CEA50594D}"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
        <p:nvSpPr>
          <p:cNvPr id="20" name="Textfeld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de-DE" sz="8000" noProof="0" dirty="0">
                <a:ln w="3175" cmpd="sng">
                  <a:noFill/>
                </a:ln>
                <a:solidFill>
                  <a:schemeClr val="accent1">
                    <a:lumMod val="60000"/>
                    <a:lumOff val="40000"/>
                  </a:schemeClr>
                </a:solidFill>
                <a:effectLst/>
                <a:latin typeface="Arial"/>
              </a:rPr>
              <a:t>"</a:t>
            </a:r>
          </a:p>
        </p:txBody>
      </p:sp>
      <p:sp>
        <p:nvSpPr>
          <p:cNvPr id="22" name="Textfeld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de-DE" sz="8000" noProof="0" dirty="0">
                <a:ln w="3175" cmpd="sng">
                  <a:noFill/>
                </a:ln>
                <a:solidFill>
                  <a:schemeClr val="accent1">
                    <a:lumMod val="60000"/>
                    <a:lumOff val="40000"/>
                  </a:schemeClr>
                </a:solidFill>
                <a:latin typeface="Arial"/>
              </a:rPr>
              <a:t>"</a:t>
            </a:r>
            <a:endParaRPr lang="de-DE" noProof="0"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el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787B7B4B-ACBE-448E-9AAA-0307EEE7B05C}"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itat Visitenkarte">
    <p:spTree>
      <p:nvGrpSpPr>
        <p:cNvPr id="1" name=""/>
        <p:cNvGrpSpPr/>
        <p:nvPr/>
      </p:nvGrpSpPr>
      <p:grpSpPr>
        <a:xfrm>
          <a:off x="0" y="0"/>
          <a:ext cx="0" cy="0"/>
          <a:chOff x="0" y="0"/>
          <a:chExt cx="0" cy="0"/>
        </a:xfrm>
      </p:grpSpPr>
      <p:sp>
        <p:nvSpPr>
          <p:cNvPr id="2" name="Titel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de-DE" noProof="0"/>
              <a:t>Mastertitelformat bearbeiten</a:t>
            </a:r>
            <a:endParaRPr lang="de-DE" noProof="0" dirty="0"/>
          </a:p>
        </p:txBody>
      </p:sp>
      <p:sp>
        <p:nvSpPr>
          <p:cNvPr id="23" name="Textplatzhalt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Mastertextformat bearbeiten</a:t>
            </a:r>
          </a:p>
        </p:txBody>
      </p:sp>
      <p:sp>
        <p:nvSpPr>
          <p:cNvPr id="3" name="Textplatzhalt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8BB69D86-997A-4BF7-9D76-8E3D6B382B02}"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
        <p:nvSpPr>
          <p:cNvPr id="24" name="Textfeld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de-DE" sz="8000" noProof="0" dirty="0">
                <a:ln w="3175" cmpd="sng">
                  <a:noFill/>
                </a:ln>
                <a:solidFill>
                  <a:schemeClr val="accent1">
                    <a:lumMod val="60000"/>
                    <a:lumOff val="40000"/>
                  </a:schemeClr>
                </a:solidFill>
                <a:effectLst/>
                <a:latin typeface="Arial"/>
              </a:rPr>
              <a:t>"</a:t>
            </a:r>
          </a:p>
        </p:txBody>
      </p:sp>
      <p:sp>
        <p:nvSpPr>
          <p:cNvPr id="25" name="Textfeld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de-DE" sz="8000" noProof="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el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de-DE" noProof="0"/>
              <a:t>Mastertitelformat bearbeiten</a:t>
            </a:r>
            <a:endParaRPr lang="de-DE" noProof="0" dirty="0"/>
          </a:p>
        </p:txBody>
      </p:sp>
      <p:sp>
        <p:nvSpPr>
          <p:cNvPr id="23" name="Textplatzhalter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Mastertextformat bearbeiten</a:t>
            </a:r>
          </a:p>
        </p:txBody>
      </p:sp>
      <p:sp>
        <p:nvSpPr>
          <p:cNvPr id="3" name="Textplatzhalter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43C65238-94D3-4E2A-8871-35F69C9267E1}"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p:txBody>
          <a:bodyPr vert="eaVert"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D128FE7D-6DE5-455B-B8BC-19B99EA42F19}"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89333C77-0158-454C-844F-B7AB9BD7DAD4}" type="slidenum">
              <a:rPr lang="de-DE" noProof="0" smtClean="0"/>
              <a:t>‹Nr.›</a:t>
            </a:fld>
            <a:endParaRPr lang="de-DE"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967673" y="609599"/>
            <a:ext cx="1304743" cy="5251451"/>
          </a:xfrm>
        </p:spPr>
        <p:txBody>
          <a:bodyPr vert="eaVert" rtlCol="0" anchor="ctr"/>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a:xfrm>
            <a:off x="677335" y="609600"/>
            <a:ext cx="7060150" cy="5251450"/>
          </a:xfrm>
        </p:spPr>
        <p:txBody>
          <a:bodyPr vert="eaVert"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94B6682B-DF45-48CF-8E85-CFEB67765AF0}"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lvl1pPr>
              <a:defRPr sz="3600"/>
            </a:lvl1pPr>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5C6354A6-CC94-42FF-8716-AC4F163853CA}"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7335" y="2700867"/>
            <a:ext cx="8596668" cy="1826581"/>
          </a:xfrm>
        </p:spPr>
        <p:txBody>
          <a:bodyPr rtlCol="0" anchor="b"/>
          <a:lstStyle>
            <a:lvl1pPr algn="l">
              <a:defRPr sz="4000" b="0" cap="none"/>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9136D4C8-920F-4FF7-A621-508D8A357006}" type="datetime1">
              <a:rPr lang="de-DE" noProof="0" smtClean="0"/>
              <a:t>30.11.2021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p:nvPr>
        </p:nvSpPr>
        <p:spPr>
          <a:xfrm>
            <a:off x="677334" y="2160589"/>
            <a:ext cx="4184035" cy="3880772"/>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5089970" y="2160589"/>
            <a:ext cx="4184034" cy="3880773"/>
          </a:xfrm>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Datumsplatzhalter 4"/>
          <p:cNvSpPr>
            <a:spLocks noGrp="1"/>
          </p:cNvSpPr>
          <p:nvPr>
            <p:ph type="dt" sz="half" idx="10"/>
          </p:nvPr>
        </p:nvSpPr>
        <p:spPr/>
        <p:txBody>
          <a:bodyPr rtlCol="0"/>
          <a:lstStyle/>
          <a:p>
            <a:pPr rtl="0"/>
            <a:fld id="{7AB00E34-C0E2-4EA6-A381-2D550E7E04A0}" type="datetime1">
              <a:rPr lang="de-DE" noProof="0" smtClean="0"/>
              <a:t>30.11.2021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6FF9F0C5-380F-41C2-899A-BAC0F0927E16}" type="slidenum">
              <a:rPr lang="de-DE" noProof="0" smtClean="0"/>
              <a:t>‹Nr.›</a:t>
            </a:fld>
            <a:endParaRPr lang="de-DE"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4" name="Inhaltsplatzhalter 3"/>
          <p:cNvSpPr>
            <a:spLocks noGrp="1"/>
          </p:cNvSpPr>
          <p:nvPr>
            <p:ph sz="half" idx="2"/>
          </p:nvPr>
        </p:nvSpPr>
        <p:spPr>
          <a:xfrm>
            <a:off x="675745" y="2737245"/>
            <a:ext cx="4185623" cy="3304117"/>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6" name="Inhaltsplatzhalter 5"/>
          <p:cNvSpPr>
            <a:spLocks noGrp="1"/>
          </p:cNvSpPr>
          <p:nvPr>
            <p:ph sz="quarter" idx="4"/>
          </p:nvPr>
        </p:nvSpPr>
        <p:spPr>
          <a:xfrm>
            <a:off x="5088384" y="2737245"/>
            <a:ext cx="4185617" cy="3304117"/>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p:cNvSpPr>
            <a:spLocks noGrp="1"/>
          </p:cNvSpPr>
          <p:nvPr>
            <p:ph type="dt" sz="half" idx="10"/>
          </p:nvPr>
        </p:nvSpPr>
        <p:spPr/>
        <p:txBody>
          <a:bodyPr rtlCol="0"/>
          <a:lstStyle/>
          <a:p>
            <a:pPr rtl="0"/>
            <a:fld id="{066838FE-D334-461C-B42D-AAF628E4C311}" type="datetime1">
              <a:rPr lang="de-DE" noProof="0" smtClean="0"/>
              <a:t>30.11.2021</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1320800"/>
          </a:xfrm>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p>
            <a:pPr rtl="0"/>
            <a:fld id="{801C3057-93F8-4FA2-8DF8-2DBFACB9FD74}" type="datetime1">
              <a:rPr lang="de-DE" noProof="0" smtClean="0"/>
              <a:t>30.11.2021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2FCB5FB2-86D1-44D5-B9CA-C25EE954778E}" type="datetime1">
              <a:rPr lang="de-DE" noProof="0" smtClean="0"/>
              <a:t>30.11.2021</a:t>
            </a:fld>
            <a:endParaRPr lang="de-DE" noProof="0"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77334" y="1498604"/>
            <a:ext cx="3854528" cy="1278466"/>
          </a:xfrm>
        </p:spPr>
        <p:txBody>
          <a:bodyPr rtlCol="0" anchor="b">
            <a:normAutofit/>
          </a:bodyPr>
          <a:lstStyle>
            <a:lvl1pPr>
              <a:defRPr sz="2000"/>
            </a:lvl1pPr>
          </a:lstStyle>
          <a:p>
            <a:pPr rtl="0"/>
            <a:r>
              <a:rPr lang="de-DE" noProof="0"/>
              <a:t>Mastertitelformat bearbeiten</a:t>
            </a:r>
            <a:endParaRPr lang="de-DE" noProof="0" dirty="0"/>
          </a:p>
        </p:txBody>
      </p:sp>
      <p:sp>
        <p:nvSpPr>
          <p:cNvPr id="3" name="Inhaltsplatzhalter 2"/>
          <p:cNvSpPr>
            <a:spLocks noGrp="1"/>
          </p:cNvSpPr>
          <p:nvPr>
            <p:ph idx="1"/>
          </p:nvPr>
        </p:nvSpPr>
        <p:spPr>
          <a:xfrm>
            <a:off x="4760461" y="514924"/>
            <a:ext cx="4513541" cy="5526437"/>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407AEEC6-68BF-4121-8AC5-6849170F2B78}" type="datetime1">
              <a:rPr lang="de-DE" noProof="0" smtClean="0"/>
              <a:t>30.11.2021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519954A3-9DFD-4C44-94BA-B95130A3BA1C}" type="slidenum">
              <a:rPr lang="de-DE" noProof="0" smtClean="0"/>
              <a:t>‹Nr.›</a:t>
            </a:fld>
            <a:endParaRPr lang="de-DE"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de-DE" noProof="0"/>
              <a:t>Mastertitelformat bearbeiten</a:t>
            </a:r>
            <a:endParaRPr lang="de-DE" noProof="0" dirty="0"/>
          </a:p>
        </p:txBody>
      </p:sp>
      <p:sp>
        <p:nvSpPr>
          <p:cNvPr id="3" name="Bildplatzhalter 2"/>
          <p:cNvSpPr>
            <a:spLocks noGrp="1" noChangeAspect="1"/>
          </p:cNvSpPr>
          <p:nvPr>
            <p:ph type="pic" idx="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2C3D5143-E439-4EAE-A618-60AA9106E01B}" type="datetime1">
              <a:rPr lang="de-DE" noProof="0" smtClean="0"/>
              <a:t>30.11.2021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p:cNvGrpSpPr/>
          <p:nvPr/>
        </p:nvGrpSpPr>
        <p:grpSpPr>
          <a:xfrm>
            <a:off x="0" y="-8467"/>
            <a:ext cx="12192000" cy="6866467"/>
            <a:chOff x="0" y="-8467"/>
            <a:chExt cx="12192000" cy="6866467"/>
          </a:xfrm>
        </p:grpSpPr>
        <p:cxnSp>
          <p:nvCxnSpPr>
            <p:cNvPr id="20" name="Gerader Verbinde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r Verbinde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hteck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hteck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Gleichschenkliges Dreieck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hteck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hteck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hteck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Gleichschenkliges Dreieck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Gleichschenkliges Dreieck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platzhalt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de-DE" noProof="0" dirty="0"/>
              <a:t>Titelmasterformat durch Klicken bearbeiten</a:t>
            </a:r>
          </a:p>
        </p:txBody>
      </p:sp>
      <p:sp>
        <p:nvSpPr>
          <p:cNvPr id="3" name="Textplatzhalt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4BA9A0BF-2586-4C23-83EB-5A6A6CC533F3}" type="datetime1">
              <a:rPr lang="de-DE" noProof="0" smtClean="0"/>
              <a:t>30.11.2021</a:t>
            </a:fld>
            <a:endParaRPr lang="de-DE" noProof="0" dirty="0"/>
          </a:p>
        </p:txBody>
      </p:sp>
      <p:sp>
        <p:nvSpPr>
          <p:cNvPr id="5" name="Fußzeilenplatzhalt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de-DE" noProof="0" dirty="0"/>
          </a:p>
        </p:txBody>
      </p:sp>
      <p:sp>
        <p:nvSpPr>
          <p:cNvPr id="6" name="Foliennummernplatzhalt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de-DE" noProof="0" smtClean="0"/>
              <a:pPr rtl="0"/>
              <a:t>‹Nr.›</a:t>
            </a:fld>
            <a:endParaRPr lang="de-DE"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hteck 3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33" name="Gerader Verbinder 3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Gerader Verbinder 3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hteck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hteck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Gleichschenkliges Dreieck 4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hteck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Gleichschenkliges Dreieck 4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ihandform: Form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Gleichschenkliges Dreieck 4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a:extLst>
              <a:ext uri="{FF2B5EF4-FFF2-40B4-BE49-F238E27FC236}">
                <a16:creationId xmlns:a16="http://schemas.microsoft.com/office/drawing/2014/main" id="{042C1D04-249B-46E2-9FAF-8DF29CC445DB}"/>
              </a:ext>
            </a:extLst>
          </p:cNvPr>
          <p:cNvSpPr>
            <a:spLocks noGrp="1"/>
          </p:cNvSpPr>
          <p:nvPr>
            <p:ph type="ctrTitle"/>
          </p:nvPr>
        </p:nvSpPr>
        <p:spPr>
          <a:xfrm>
            <a:off x="4079671" y="543698"/>
            <a:ext cx="7578929" cy="4904602"/>
          </a:xfrm>
        </p:spPr>
        <p:txBody>
          <a:bodyPr rtlCol="0">
            <a:normAutofit/>
          </a:bodyPr>
          <a:lstStyle/>
          <a:p>
            <a:pPr algn="ctr">
              <a:lnSpc>
                <a:spcPct val="90000"/>
              </a:lnSpc>
              <a:spcBef>
                <a:spcPts val="1000"/>
              </a:spcBef>
            </a:pPr>
            <a:r>
              <a:rPr lang="de-DE" sz="2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Diesmal beleuchten wir die Essgewohnheiten aus unserer alten Heimat Jahrmarkt.</a:t>
            </a:r>
            <a:br>
              <a:rPr lang="de-DE" sz="1800" dirty="0">
                <a:solidFill>
                  <a:schemeClr val="tx1"/>
                </a:solidFill>
                <a:effectLst/>
                <a:latin typeface="Times New Roman" panose="02020603050405020304" pitchFamily="18" charset="0"/>
                <a:ea typeface="Times New Roman" panose="02020603050405020304" pitchFamily="18" charset="0"/>
              </a:rPr>
            </a:br>
            <a:br>
              <a:rPr lang="de-DE" sz="1800" dirty="0">
                <a:solidFill>
                  <a:schemeClr val="tx1"/>
                </a:solidFill>
                <a:effectLst/>
                <a:latin typeface="Times New Roman" panose="02020603050405020304" pitchFamily="18" charset="0"/>
                <a:ea typeface="Times New Roman" panose="02020603050405020304" pitchFamily="18" charset="0"/>
              </a:rPr>
            </a:br>
            <a:r>
              <a:rPr lang="de-DE"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Was wurde gegessen, getrunken, wie wurde gekocht. Immer wieder fällt mir der Satz ein, es war einfach, aber herzlich. Wir haben mit der Jahreszeit durchs Kirchenjahr gelebt, uns aus dem eigenen Garten versorgt, gekauft wurde früher nur selten Gemüse, nur wenn man etwas nicht hatte oder es knapp wurde. Die Ernährung war ausgewogen und saisonal ausgerichtet. Halbfertige Produkte gab es noch nicht viele, wurden auch nicht gerne verwendet. Zuhause hatten die Omas ja Zeit zum Kochen. Es wurde schon um 10 Uhr angefangen, damit das Essen mittags um 12 Uhr fertig war. Die Wochentage waren eingeteilt in Mehl-Tage und Fleisch-Tage. Montags, mittwochs und freitags gab es fleischlos, meistens Nudeln mit einer Suppe, Schmarren, Grenadiermarsch, Paprika Kartoffel mit Knödel, Einbrennsuppe, Milchsuppe, Grießnudeln, Gulasch (</a:t>
            </a:r>
            <a:r>
              <a:rPr lang="de-DE" sz="1800"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Paprikasch</a:t>
            </a:r>
            <a:r>
              <a:rPr lang="de-DE"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Viele der Gerichte wurden in jedem Haus gekocht, hatten aber überall einen anderen Geschmack. Heute noch kochen viele Ältere immer noch wie daheim, viel jüngere lieben immer noch die Gerichte wie sie diese aus der Kindheit kannten.</a:t>
            </a:r>
            <a:br>
              <a:rPr lang="de-DE" sz="1800" dirty="0">
                <a:effectLst/>
                <a:latin typeface="Times New Roman" panose="02020603050405020304" pitchFamily="18" charset="0"/>
                <a:ea typeface="Times New Roman" panose="02020603050405020304" pitchFamily="18" charset="0"/>
              </a:rPr>
            </a:br>
            <a:endParaRPr lang="de-DE" sz="1200" dirty="0">
              <a:solidFill>
                <a:srgbClr val="FFFFFF"/>
              </a:solidFill>
            </a:endParaRPr>
          </a:p>
        </p:txBody>
      </p:sp>
      <p:sp>
        <p:nvSpPr>
          <p:cNvPr id="3" name="Untertitel 2">
            <a:extLst>
              <a:ext uri="{FF2B5EF4-FFF2-40B4-BE49-F238E27FC236}">
                <a16:creationId xmlns:a16="http://schemas.microsoft.com/office/drawing/2014/main" id="{728B1921-F533-4F9E-8BF6-80EC4D451D77}"/>
              </a:ext>
            </a:extLst>
          </p:cNvPr>
          <p:cNvSpPr>
            <a:spLocks noGrp="1"/>
          </p:cNvSpPr>
          <p:nvPr>
            <p:ph type="subTitle" idx="1"/>
          </p:nvPr>
        </p:nvSpPr>
        <p:spPr>
          <a:xfrm>
            <a:off x="4419138" y="5651500"/>
            <a:ext cx="6241044" cy="863600"/>
          </a:xfrm>
        </p:spPr>
        <p:txBody>
          <a:bodyPr rtlCol="0">
            <a:normAutofit/>
          </a:bodyPr>
          <a:lstStyle/>
          <a:p>
            <a:pPr algn="ctr" rtl="0"/>
            <a:r>
              <a:rPr lang="de-DE" sz="2800" i="1" dirty="0">
                <a:solidFill>
                  <a:srgbClr val="FFFFFF">
                    <a:alpha val="70000"/>
                  </a:srgbClr>
                </a:solidFill>
              </a:rPr>
              <a:t>Essen kochen und Kuchen backen</a:t>
            </a:r>
          </a:p>
        </p:txBody>
      </p:sp>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08F7E18-9227-4E1A-8F5D-678D47FE4F32}"/>
              </a:ext>
            </a:extLst>
          </p:cNvPr>
          <p:cNvPicPr>
            <a:picLocks noChangeAspect="1"/>
          </p:cNvPicPr>
          <p:nvPr/>
        </p:nvPicPr>
        <p:blipFill>
          <a:blip r:embed="rId2"/>
          <a:stretch>
            <a:fillRect/>
          </a:stretch>
        </p:blipFill>
        <p:spPr>
          <a:xfrm>
            <a:off x="295998" y="739775"/>
            <a:ext cx="7962558" cy="5378450"/>
          </a:xfrm>
          <a:prstGeom prst="rect">
            <a:avLst/>
          </a:prstGeom>
        </p:spPr>
      </p:pic>
      <p:pic>
        <p:nvPicPr>
          <p:cNvPr id="7" name="Grafik 6">
            <a:extLst>
              <a:ext uri="{FF2B5EF4-FFF2-40B4-BE49-F238E27FC236}">
                <a16:creationId xmlns:a16="http://schemas.microsoft.com/office/drawing/2014/main" id="{72B2D333-341D-4DAB-BEBD-2F20E929D409}"/>
              </a:ext>
            </a:extLst>
          </p:cNvPr>
          <p:cNvPicPr>
            <a:picLocks noChangeAspect="1"/>
          </p:cNvPicPr>
          <p:nvPr/>
        </p:nvPicPr>
        <p:blipFill>
          <a:blip r:embed="rId3"/>
          <a:stretch>
            <a:fillRect/>
          </a:stretch>
        </p:blipFill>
        <p:spPr>
          <a:xfrm>
            <a:off x="8052950" y="1441450"/>
            <a:ext cx="3843052" cy="3975100"/>
          </a:xfrm>
          <a:prstGeom prst="rect">
            <a:avLst/>
          </a:prstGeom>
        </p:spPr>
      </p:pic>
    </p:spTree>
    <p:extLst>
      <p:ext uri="{BB962C8B-B14F-4D97-AF65-F5344CB8AC3E}">
        <p14:creationId xmlns:p14="http://schemas.microsoft.com/office/powerpoint/2010/main" val="238069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449C-A92F-46AB-86A2-A06A69707E54}"/>
              </a:ext>
            </a:extLst>
          </p:cNvPr>
          <p:cNvSpPr>
            <a:spLocks noGrp="1"/>
          </p:cNvSpPr>
          <p:nvPr>
            <p:ph type="title"/>
          </p:nvPr>
        </p:nvSpPr>
        <p:spPr/>
        <p:txBody>
          <a:bodyPr>
            <a:normAutofit/>
          </a:bodyPr>
          <a:lstStyle/>
          <a:p>
            <a:r>
              <a:rPr lang="de-DE" sz="2800" b="1" i="1" dirty="0"/>
              <a:t>Vorbereitungen im Garten, Pflanzen und Ernten</a:t>
            </a:r>
          </a:p>
        </p:txBody>
      </p:sp>
      <p:pic>
        <p:nvPicPr>
          <p:cNvPr id="5" name="Inhaltsplatzhalter 4">
            <a:extLst>
              <a:ext uri="{FF2B5EF4-FFF2-40B4-BE49-F238E27FC236}">
                <a16:creationId xmlns:a16="http://schemas.microsoft.com/office/drawing/2014/main" id="{E394F612-C1E3-43C4-AD3A-BEB0A97D7549}"/>
              </a:ext>
            </a:extLst>
          </p:cNvPr>
          <p:cNvPicPr>
            <a:picLocks noGrp="1" noChangeAspect="1"/>
          </p:cNvPicPr>
          <p:nvPr>
            <p:ph idx="1"/>
          </p:nvPr>
        </p:nvPicPr>
        <p:blipFill>
          <a:blip r:embed="rId2"/>
          <a:stretch>
            <a:fillRect/>
          </a:stretch>
        </p:blipFill>
        <p:spPr>
          <a:xfrm>
            <a:off x="457200" y="1275308"/>
            <a:ext cx="7150100" cy="4864566"/>
          </a:xfrm>
        </p:spPr>
      </p:pic>
      <p:pic>
        <p:nvPicPr>
          <p:cNvPr id="7" name="Grafik 6">
            <a:extLst>
              <a:ext uri="{FF2B5EF4-FFF2-40B4-BE49-F238E27FC236}">
                <a16:creationId xmlns:a16="http://schemas.microsoft.com/office/drawing/2014/main" id="{026D84C9-8C8F-44F6-9A7A-7599A65453EB}"/>
              </a:ext>
            </a:extLst>
          </p:cNvPr>
          <p:cNvPicPr>
            <a:picLocks noChangeAspect="1"/>
          </p:cNvPicPr>
          <p:nvPr/>
        </p:nvPicPr>
        <p:blipFill>
          <a:blip r:embed="rId3"/>
          <a:stretch>
            <a:fillRect/>
          </a:stretch>
        </p:blipFill>
        <p:spPr>
          <a:xfrm>
            <a:off x="7827434" y="1342839"/>
            <a:ext cx="3175000" cy="4729504"/>
          </a:xfrm>
          <a:prstGeom prst="rect">
            <a:avLst/>
          </a:prstGeom>
        </p:spPr>
      </p:pic>
    </p:spTree>
    <p:extLst>
      <p:ext uri="{BB962C8B-B14F-4D97-AF65-F5344CB8AC3E}">
        <p14:creationId xmlns:p14="http://schemas.microsoft.com/office/powerpoint/2010/main" val="72309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06FFCF7A-CE81-465E-B3A2-A50B7501E587}"/>
              </a:ext>
            </a:extLst>
          </p:cNvPr>
          <p:cNvPicPr>
            <a:picLocks noGrp="1" noChangeAspect="1"/>
          </p:cNvPicPr>
          <p:nvPr>
            <p:ph idx="1"/>
          </p:nvPr>
        </p:nvPicPr>
        <p:blipFill>
          <a:blip r:embed="rId2"/>
          <a:stretch>
            <a:fillRect/>
          </a:stretch>
        </p:blipFill>
        <p:spPr>
          <a:xfrm>
            <a:off x="428958" y="881308"/>
            <a:ext cx="5667042" cy="4182817"/>
          </a:xfrm>
        </p:spPr>
      </p:pic>
      <p:pic>
        <p:nvPicPr>
          <p:cNvPr id="7" name="Grafik 6">
            <a:extLst>
              <a:ext uri="{FF2B5EF4-FFF2-40B4-BE49-F238E27FC236}">
                <a16:creationId xmlns:a16="http://schemas.microsoft.com/office/drawing/2014/main" id="{100AB893-1B0F-4CAE-843B-9031EEEA358C}"/>
              </a:ext>
            </a:extLst>
          </p:cNvPr>
          <p:cNvPicPr>
            <a:picLocks noChangeAspect="1"/>
          </p:cNvPicPr>
          <p:nvPr/>
        </p:nvPicPr>
        <p:blipFill>
          <a:blip r:embed="rId3"/>
          <a:stretch>
            <a:fillRect/>
          </a:stretch>
        </p:blipFill>
        <p:spPr>
          <a:xfrm>
            <a:off x="5279733" y="1824037"/>
            <a:ext cx="5903588" cy="4457700"/>
          </a:xfrm>
          <a:prstGeom prst="rect">
            <a:avLst/>
          </a:prstGeom>
        </p:spPr>
      </p:pic>
    </p:spTree>
    <p:extLst>
      <p:ext uri="{BB962C8B-B14F-4D97-AF65-F5344CB8AC3E}">
        <p14:creationId xmlns:p14="http://schemas.microsoft.com/office/powerpoint/2010/main" val="85503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913F4-BF0F-4018-A0ED-095A1CE6E86B}"/>
              </a:ext>
            </a:extLst>
          </p:cNvPr>
          <p:cNvSpPr>
            <a:spLocks noGrp="1"/>
          </p:cNvSpPr>
          <p:nvPr>
            <p:ph type="title"/>
          </p:nvPr>
        </p:nvSpPr>
        <p:spPr/>
        <p:txBody>
          <a:bodyPr>
            <a:normAutofit/>
          </a:bodyPr>
          <a:lstStyle/>
          <a:p>
            <a:r>
              <a:rPr lang="de-DE" sz="2800" b="1" i="1" dirty="0"/>
              <a:t>Kartoffelernte im Graben</a:t>
            </a:r>
          </a:p>
        </p:txBody>
      </p:sp>
      <p:pic>
        <p:nvPicPr>
          <p:cNvPr id="5" name="Inhaltsplatzhalter 4">
            <a:extLst>
              <a:ext uri="{FF2B5EF4-FFF2-40B4-BE49-F238E27FC236}">
                <a16:creationId xmlns:a16="http://schemas.microsoft.com/office/drawing/2014/main" id="{34208A8E-548A-4A0D-9036-16FBBF578B2C}"/>
              </a:ext>
            </a:extLst>
          </p:cNvPr>
          <p:cNvPicPr>
            <a:picLocks noGrp="1" noChangeAspect="1"/>
          </p:cNvPicPr>
          <p:nvPr>
            <p:ph idx="1"/>
          </p:nvPr>
        </p:nvPicPr>
        <p:blipFill>
          <a:blip r:embed="rId2"/>
          <a:stretch>
            <a:fillRect/>
          </a:stretch>
        </p:blipFill>
        <p:spPr>
          <a:xfrm>
            <a:off x="4157980" y="1402704"/>
            <a:ext cx="7137400" cy="4052591"/>
          </a:xfrm>
        </p:spPr>
      </p:pic>
      <p:pic>
        <p:nvPicPr>
          <p:cNvPr id="7" name="Grafik 6">
            <a:extLst>
              <a:ext uri="{FF2B5EF4-FFF2-40B4-BE49-F238E27FC236}">
                <a16:creationId xmlns:a16="http://schemas.microsoft.com/office/drawing/2014/main" id="{C703377E-5035-4814-91E7-46DBBA30C20F}"/>
              </a:ext>
            </a:extLst>
          </p:cNvPr>
          <p:cNvPicPr>
            <a:picLocks noChangeAspect="1"/>
          </p:cNvPicPr>
          <p:nvPr/>
        </p:nvPicPr>
        <p:blipFill>
          <a:blip r:embed="rId3"/>
          <a:stretch>
            <a:fillRect/>
          </a:stretch>
        </p:blipFill>
        <p:spPr>
          <a:xfrm>
            <a:off x="245500" y="2362199"/>
            <a:ext cx="4689229" cy="4063999"/>
          </a:xfrm>
          <a:prstGeom prst="rect">
            <a:avLst/>
          </a:prstGeom>
        </p:spPr>
      </p:pic>
    </p:spTree>
    <p:extLst>
      <p:ext uri="{BB962C8B-B14F-4D97-AF65-F5344CB8AC3E}">
        <p14:creationId xmlns:p14="http://schemas.microsoft.com/office/powerpoint/2010/main" val="301855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3F7C024-6112-4C55-9057-7B854A9A0E39}"/>
              </a:ext>
            </a:extLst>
          </p:cNvPr>
          <p:cNvPicPr>
            <a:picLocks noChangeAspect="1"/>
          </p:cNvPicPr>
          <p:nvPr/>
        </p:nvPicPr>
        <p:blipFill>
          <a:blip r:embed="rId2"/>
          <a:stretch>
            <a:fillRect/>
          </a:stretch>
        </p:blipFill>
        <p:spPr>
          <a:xfrm>
            <a:off x="500255" y="863600"/>
            <a:ext cx="5000824" cy="4521200"/>
          </a:xfrm>
          <a:prstGeom prst="rect">
            <a:avLst/>
          </a:prstGeom>
        </p:spPr>
      </p:pic>
      <p:pic>
        <p:nvPicPr>
          <p:cNvPr id="7" name="Grafik 6">
            <a:extLst>
              <a:ext uri="{FF2B5EF4-FFF2-40B4-BE49-F238E27FC236}">
                <a16:creationId xmlns:a16="http://schemas.microsoft.com/office/drawing/2014/main" id="{571E3A99-9A31-4E7A-B556-5070CF781994}"/>
              </a:ext>
            </a:extLst>
          </p:cNvPr>
          <p:cNvPicPr>
            <a:picLocks noChangeAspect="1"/>
          </p:cNvPicPr>
          <p:nvPr/>
        </p:nvPicPr>
        <p:blipFill>
          <a:blip r:embed="rId3"/>
          <a:stretch>
            <a:fillRect/>
          </a:stretch>
        </p:blipFill>
        <p:spPr>
          <a:xfrm>
            <a:off x="5689209" y="1151636"/>
            <a:ext cx="6215916" cy="4944364"/>
          </a:xfrm>
          <a:prstGeom prst="rect">
            <a:avLst/>
          </a:prstGeom>
        </p:spPr>
      </p:pic>
    </p:spTree>
    <p:extLst>
      <p:ext uri="{BB962C8B-B14F-4D97-AF65-F5344CB8AC3E}">
        <p14:creationId xmlns:p14="http://schemas.microsoft.com/office/powerpoint/2010/main" val="92967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A962877-985F-4758-8B73-67245CA1113B}"/>
              </a:ext>
            </a:extLst>
          </p:cNvPr>
          <p:cNvPicPr>
            <a:picLocks noChangeAspect="1"/>
          </p:cNvPicPr>
          <p:nvPr/>
        </p:nvPicPr>
        <p:blipFill>
          <a:blip r:embed="rId2"/>
          <a:stretch>
            <a:fillRect/>
          </a:stretch>
        </p:blipFill>
        <p:spPr>
          <a:xfrm>
            <a:off x="673100" y="417148"/>
            <a:ext cx="4216400" cy="6023703"/>
          </a:xfrm>
          <a:prstGeom prst="rect">
            <a:avLst/>
          </a:prstGeom>
        </p:spPr>
      </p:pic>
      <p:pic>
        <p:nvPicPr>
          <p:cNvPr id="5" name="Grafik 4">
            <a:extLst>
              <a:ext uri="{FF2B5EF4-FFF2-40B4-BE49-F238E27FC236}">
                <a16:creationId xmlns:a16="http://schemas.microsoft.com/office/drawing/2014/main" id="{F68B8385-565D-4135-AC54-A465F9B15195}"/>
              </a:ext>
            </a:extLst>
          </p:cNvPr>
          <p:cNvPicPr>
            <a:picLocks noChangeAspect="1"/>
          </p:cNvPicPr>
          <p:nvPr/>
        </p:nvPicPr>
        <p:blipFill>
          <a:blip r:embed="rId3"/>
          <a:stretch>
            <a:fillRect/>
          </a:stretch>
        </p:blipFill>
        <p:spPr>
          <a:xfrm>
            <a:off x="5096242" y="432943"/>
            <a:ext cx="4111258" cy="5891286"/>
          </a:xfrm>
          <a:prstGeom prst="rect">
            <a:avLst/>
          </a:prstGeom>
        </p:spPr>
      </p:pic>
    </p:spTree>
    <p:extLst>
      <p:ext uri="{BB962C8B-B14F-4D97-AF65-F5344CB8AC3E}">
        <p14:creationId xmlns:p14="http://schemas.microsoft.com/office/powerpoint/2010/main" val="322922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D4AD0E7-24B9-4FCB-AFF0-077D5A9B2A28}"/>
              </a:ext>
            </a:extLst>
          </p:cNvPr>
          <p:cNvPicPr>
            <a:picLocks noChangeAspect="1"/>
          </p:cNvPicPr>
          <p:nvPr/>
        </p:nvPicPr>
        <p:blipFill>
          <a:blip r:embed="rId2"/>
          <a:stretch>
            <a:fillRect/>
          </a:stretch>
        </p:blipFill>
        <p:spPr>
          <a:xfrm>
            <a:off x="315291" y="330200"/>
            <a:ext cx="4571852" cy="6197600"/>
          </a:xfrm>
          <a:prstGeom prst="rect">
            <a:avLst/>
          </a:prstGeom>
        </p:spPr>
      </p:pic>
      <p:pic>
        <p:nvPicPr>
          <p:cNvPr id="5" name="Grafik 4">
            <a:extLst>
              <a:ext uri="{FF2B5EF4-FFF2-40B4-BE49-F238E27FC236}">
                <a16:creationId xmlns:a16="http://schemas.microsoft.com/office/drawing/2014/main" id="{7891B6A4-7BB4-4408-B4B4-CEE33D915572}"/>
              </a:ext>
            </a:extLst>
          </p:cNvPr>
          <p:cNvPicPr>
            <a:picLocks noChangeAspect="1"/>
          </p:cNvPicPr>
          <p:nvPr/>
        </p:nvPicPr>
        <p:blipFill>
          <a:blip r:embed="rId3"/>
          <a:stretch>
            <a:fillRect/>
          </a:stretch>
        </p:blipFill>
        <p:spPr>
          <a:xfrm>
            <a:off x="4994417" y="1111250"/>
            <a:ext cx="6769722" cy="4635500"/>
          </a:xfrm>
          <a:prstGeom prst="rect">
            <a:avLst/>
          </a:prstGeom>
        </p:spPr>
      </p:pic>
    </p:spTree>
    <p:extLst>
      <p:ext uri="{BB962C8B-B14F-4D97-AF65-F5344CB8AC3E}">
        <p14:creationId xmlns:p14="http://schemas.microsoft.com/office/powerpoint/2010/main" val="414013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67CA0-42E6-45DF-A91E-29F25C37D8DB}"/>
              </a:ext>
            </a:extLst>
          </p:cNvPr>
          <p:cNvSpPr>
            <a:spLocks noGrp="1"/>
          </p:cNvSpPr>
          <p:nvPr>
            <p:ph type="title"/>
          </p:nvPr>
        </p:nvSpPr>
        <p:spPr/>
        <p:txBody>
          <a:bodyPr>
            <a:normAutofit/>
          </a:bodyPr>
          <a:lstStyle/>
          <a:p>
            <a:r>
              <a:rPr lang="de-DE" sz="2800" b="1" i="1" dirty="0"/>
              <a:t>Beim Ernten</a:t>
            </a:r>
          </a:p>
        </p:txBody>
      </p:sp>
      <p:pic>
        <p:nvPicPr>
          <p:cNvPr id="5" name="Inhaltsplatzhalter 4">
            <a:extLst>
              <a:ext uri="{FF2B5EF4-FFF2-40B4-BE49-F238E27FC236}">
                <a16:creationId xmlns:a16="http://schemas.microsoft.com/office/drawing/2014/main" id="{85FF48FE-3DB8-49A3-AC8C-2B19841C11D7}"/>
              </a:ext>
            </a:extLst>
          </p:cNvPr>
          <p:cNvPicPr>
            <a:picLocks noGrp="1" noChangeAspect="1"/>
          </p:cNvPicPr>
          <p:nvPr>
            <p:ph idx="1"/>
          </p:nvPr>
        </p:nvPicPr>
        <p:blipFill>
          <a:blip r:embed="rId2"/>
          <a:stretch>
            <a:fillRect/>
          </a:stretch>
        </p:blipFill>
        <p:spPr>
          <a:xfrm>
            <a:off x="323283" y="1587500"/>
            <a:ext cx="6252596" cy="4851400"/>
          </a:xfrm>
        </p:spPr>
      </p:pic>
      <p:pic>
        <p:nvPicPr>
          <p:cNvPr id="7" name="Grafik 6">
            <a:extLst>
              <a:ext uri="{FF2B5EF4-FFF2-40B4-BE49-F238E27FC236}">
                <a16:creationId xmlns:a16="http://schemas.microsoft.com/office/drawing/2014/main" id="{DA25C6AE-E3CF-48D7-8210-95E01D6E7F02}"/>
              </a:ext>
            </a:extLst>
          </p:cNvPr>
          <p:cNvPicPr>
            <a:picLocks noChangeAspect="1"/>
          </p:cNvPicPr>
          <p:nvPr/>
        </p:nvPicPr>
        <p:blipFill>
          <a:blip r:embed="rId3"/>
          <a:stretch>
            <a:fillRect/>
          </a:stretch>
        </p:blipFill>
        <p:spPr>
          <a:xfrm>
            <a:off x="6740979" y="483916"/>
            <a:ext cx="4130221" cy="5890168"/>
          </a:xfrm>
          <a:prstGeom prst="rect">
            <a:avLst/>
          </a:prstGeom>
        </p:spPr>
      </p:pic>
    </p:spTree>
    <p:extLst>
      <p:ext uri="{BB962C8B-B14F-4D97-AF65-F5344CB8AC3E}">
        <p14:creationId xmlns:p14="http://schemas.microsoft.com/office/powerpoint/2010/main" val="387401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A4A7B-A481-49AF-9470-25D70E95D060}"/>
              </a:ext>
            </a:extLst>
          </p:cNvPr>
          <p:cNvSpPr>
            <a:spLocks noGrp="1"/>
          </p:cNvSpPr>
          <p:nvPr>
            <p:ph type="title"/>
          </p:nvPr>
        </p:nvSpPr>
        <p:spPr/>
        <p:txBody>
          <a:bodyPr>
            <a:normAutofit/>
          </a:bodyPr>
          <a:lstStyle/>
          <a:p>
            <a:r>
              <a:rPr lang="de-DE" sz="2800" b="1" i="1" dirty="0"/>
              <a:t>Auf dem Feld</a:t>
            </a:r>
          </a:p>
        </p:txBody>
      </p:sp>
      <p:pic>
        <p:nvPicPr>
          <p:cNvPr id="5" name="Inhaltsplatzhalter 4">
            <a:extLst>
              <a:ext uri="{FF2B5EF4-FFF2-40B4-BE49-F238E27FC236}">
                <a16:creationId xmlns:a16="http://schemas.microsoft.com/office/drawing/2014/main" id="{68285152-FB4D-40F0-8D5E-C4A7C99FF311}"/>
              </a:ext>
            </a:extLst>
          </p:cNvPr>
          <p:cNvPicPr>
            <a:picLocks noGrp="1" noChangeAspect="1"/>
          </p:cNvPicPr>
          <p:nvPr>
            <p:ph idx="1"/>
          </p:nvPr>
        </p:nvPicPr>
        <p:blipFill>
          <a:blip r:embed="rId2"/>
          <a:stretch>
            <a:fillRect/>
          </a:stretch>
        </p:blipFill>
        <p:spPr>
          <a:xfrm>
            <a:off x="1143000" y="1274173"/>
            <a:ext cx="8308802" cy="5088527"/>
          </a:xfrm>
        </p:spPr>
      </p:pic>
    </p:spTree>
    <p:extLst>
      <p:ext uri="{BB962C8B-B14F-4D97-AF65-F5344CB8AC3E}">
        <p14:creationId xmlns:p14="http://schemas.microsoft.com/office/powerpoint/2010/main" val="413462575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36805045_TF89119559.potx" id="{E1E259A3-7E9F-4AA1-AD5B-A36DB47735E3}" vid="{0F07876C-54D3-43B0-91E6-041F268B7C7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2.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24F515-356D-4532-BE08-F6D7771916F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Design „Facette“</Template>
  <TotalTime>0</TotalTime>
  <Words>227</Words>
  <Application>Microsoft Office PowerPoint</Application>
  <PresentationFormat>Breitbild</PresentationFormat>
  <Paragraphs>7</Paragraphs>
  <Slides>10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Times New Roman</vt:lpstr>
      <vt:lpstr>Trebuchet MS</vt:lpstr>
      <vt:lpstr>Wingdings 3</vt:lpstr>
      <vt:lpstr>Facette</vt:lpstr>
      <vt:lpstr>Diesmal beleuchten wir die Essgewohnheiten aus unserer alten Heimat Jahrmarkt.  Was wurde gegessen, getrunken, wie wurde gekocht. Immer wieder fällt mir der Satz ein, es war einfach, aber herzlich. Wir haben mit der Jahreszeit durchs Kirchenjahr gelebt, uns aus dem eigenen Garten versorgt, gekauft wurde früher nur selten Gemüse, nur wenn man etwas nicht hatte oder es knapp wurde. Die Ernährung war ausgewogen und saisonal ausgerichtet. Halbfertige Produkte gab es noch nicht viele, wurden auch nicht gerne verwendet. Zuhause hatten die Omas ja Zeit zum Kochen. Es wurde schon um 10 Uhr angefangen, damit das Essen mittags um 12 Uhr fertig war. Die Wochentage waren eingeteilt in Mehl-Tage und Fleisch-Tage. Montags, mittwochs und freitags gab es fleischlos, meistens Nudeln mit einer Suppe, Schmarren, Grenadiermarsch, Paprika Kartoffel mit Knödel, Einbrennsuppe, Milchsuppe, Grießnudeln, Gulasch (Paprikasch). Viele der Gerichte wurden in jedem Haus gekocht, hatten aber überall einen anderen Geschmack. Heute noch kochen viele Ältere immer noch wie daheim, viel jüngere lieben immer noch die Gerichte wie sie diese aus der Kindheit kannten. </vt:lpstr>
      <vt:lpstr>Vorbereitungen im Garten, Pflanzen und Ernten</vt:lpstr>
      <vt:lpstr>PowerPoint-Präsentation</vt:lpstr>
      <vt:lpstr>Kartoffelernte im Graben</vt:lpstr>
      <vt:lpstr>PowerPoint-Präsentation</vt:lpstr>
      <vt:lpstr>PowerPoint-Präsentation</vt:lpstr>
      <vt:lpstr>PowerPoint-Präsentation</vt:lpstr>
      <vt:lpstr>Beim Ernten</vt:lpstr>
      <vt:lpstr>Auf dem Feld</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Diesmal beleuchten wir die Essgewohnheiten aus unserer alten Heimat Jahrmarkt. Was wurde gegessen, getrunken, wie wurde gekocht. Immer wieder fällt mir der Satz ein, es war einfach aber herzlich. Wir haben mit der Jahreszeit durchs Kirchenjahr gelebt, uns aus dem eigenen Garten versorgt, gekauft wurde früher nur selten Gemüse, nur wenn man etwas nicht hatte oder es knapp wurde.  Die Ernährung war ausgewogen und saisonal ausgerichtet. Halbfertige Produkte gab es noch nicht viele, wurden auch nicht gerne verwendet. Zuhause hatten die Omas ja Zeit zum Kochen. Es wurde schon um 10 Uhr angefangen, damit das Essen Mittags um 12 Uhr fertig war. Die Wochentage waren eingeteilt in Mehl-Tage und Fleischtage. Montags Mittwochs und Freitags gab es fleischlos, meistens Nudeln mit einer Suppe, Schmarren, Grenadiermarsch, Paprika Kartoffel mit Knödel, Einbrennsuppe, Milchsuppe, Grießnudeln, Gulasch (Paprikasch) . Viele der Gerichte wurden  in jedem Haus gekocht, hatten aber überall einen anderen Geschmack. Heute noch kochen viele Ältere immer noch wie daheim, viel jüngere lieben immer noch die Gerichte wie sie diese aus der Kindheit kannten.</dc:title>
  <dc:creator>Helen</dc:creator>
  <cp:lastModifiedBy>Heidi</cp:lastModifiedBy>
  <cp:revision>6</cp:revision>
  <dcterms:created xsi:type="dcterms:W3CDTF">2021-11-23T21:14:49Z</dcterms:created>
  <dcterms:modified xsi:type="dcterms:W3CDTF">2021-11-30T22:57:42Z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