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3"/>
  </p:notesMasterIdLst>
  <p:sldIdLst>
    <p:sldId id="264" r:id="rId5"/>
    <p:sldId id="265" r:id="rId6"/>
    <p:sldId id="266" r:id="rId7"/>
    <p:sldId id="269" r:id="rId8"/>
    <p:sldId id="270" r:id="rId9"/>
    <p:sldId id="271" r:id="rId10"/>
    <p:sldId id="267" r:id="rId11"/>
    <p:sldId id="268"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00"/>
    <a:srgbClr val="009999"/>
    <a:srgbClr val="6600FF"/>
    <a:srgbClr val="FF3300"/>
    <a:srgbClr val="FF6633"/>
    <a:srgbClr val="F8F8F8"/>
    <a:srgbClr val="FFFF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0" autoAdjust="0"/>
  </p:normalViewPr>
  <p:slideViewPr>
    <p:cSldViewPr>
      <p:cViewPr varScale="1">
        <p:scale>
          <a:sx n="79" d="100"/>
          <a:sy n="79" d="100"/>
        </p:scale>
        <p:origin x="8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1200"/>
            </a:lvl1pPr>
          </a:lstStyle>
          <a:p>
            <a:endParaRPr lang="de-DE"/>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defRPr sz="1200"/>
            </a:lvl1pPr>
          </a:lstStyle>
          <a:p>
            <a:endParaRPr lang="de-DE"/>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de-DE"/>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defRPr sz="1200"/>
            </a:lvl1pPr>
          </a:lstStyle>
          <a:p>
            <a:fld id="{EE61F5AC-648F-493F-80F8-6B68AC954BDE}" type="slidenum">
              <a:rPr lang="de-DE"/>
              <a:pPr/>
              <a:t>‹Nr.›</a:t>
            </a:fld>
            <a:endParaRPr lang="de-DE"/>
          </a:p>
        </p:txBody>
      </p:sp>
    </p:spTree>
    <p:extLst>
      <p:ext uri="{BB962C8B-B14F-4D97-AF65-F5344CB8AC3E}">
        <p14:creationId xmlns:p14="http://schemas.microsoft.com/office/powerpoint/2010/main" val="1487166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pPr lvl="0"/>
            <a:r>
              <a:rPr lang="de-DE" noProof="0"/>
              <a:t>Mastertitelformat bearbeiten</a:t>
            </a:r>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pPr lvl="0"/>
            <a:r>
              <a:rPr lang="de-DE" noProof="0"/>
              <a:t>Master-Untertitelformat bearbeiten</a:t>
            </a:r>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de-DE"/>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endParaRPr lang="de-DE"/>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A96102C9-99B2-4C50-92DD-7FEEAB846D83}" type="slidenum">
              <a:rPr lang="de-DE"/>
              <a:pPr/>
              <a:t>‹Nr.›</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79EA49C-3EA5-437B-9544-71E6B3BDB62E}" type="slidenum">
              <a:rPr lang="de-DE"/>
              <a:pPr/>
              <a:t>‹Nr.›</a:t>
            </a:fld>
            <a:endParaRPr lang="de-DE"/>
          </a:p>
        </p:txBody>
      </p:sp>
    </p:spTree>
    <p:extLst>
      <p:ext uri="{BB962C8B-B14F-4D97-AF65-F5344CB8AC3E}">
        <p14:creationId xmlns:p14="http://schemas.microsoft.com/office/powerpoint/2010/main" val="60050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CA5F0FB9-FCA2-4E34-B01C-0603AA8A1D61}" type="slidenum">
              <a:rPr lang="de-DE"/>
              <a:pPr/>
              <a:t>‹Nr.›</a:t>
            </a:fld>
            <a:endParaRPr lang="de-DE"/>
          </a:p>
        </p:txBody>
      </p:sp>
    </p:spTree>
    <p:extLst>
      <p:ext uri="{BB962C8B-B14F-4D97-AF65-F5344CB8AC3E}">
        <p14:creationId xmlns:p14="http://schemas.microsoft.com/office/powerpoint/2010/main" val="185837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de-DE"/>
              <a:t>Mastertitelformat bearbeiten</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de-D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8CD15CB-428F-476E-A172-37B7A49563ED}" type="slidenum">
              <a:rPr lang="de-DE"/>
              <a:pPr/>
              <a:t>‹Nr.›</a:t>
            </a:fld>
            <a:endParaRPr lang="de-DE"/>
          </a:p>
        </p:txBody>
      </p:sp>
    </p:spTree>
    <p:extLst>
      <p:ext uri="{BB962C8B-B14F-4D97-AF65-F5344CB8AC3E}">
        <p14:creationId xmlns:p14="http://schemas.microsoft.com/office/powerpoint/2010/main" val="152468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233CCDA-3AA5-47A1-A458-890A0B39E5A5}" type="slidenum">
              <a:rPr lang="de-DE"/>
              <a:pPr/>
              <a:t>‹Nr.›</a:t>
            </a:fld>
            <a:endParaRPr lang="de-DE"/>
          </a:p>
        </p:txBody>
      </p:sp>
    </p:spTree>
    <p:extLst>
      <p:ext uri="{BB962C8B-B14F-4D97-AF65-F5344CB8AC3E}">
        <p14:creationId xmlns:p14="http://schemas.microsoft.com/office/powerpoint/2010/main" val="191190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sz="half"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27423450-7FEA-4FBF-9E12-319D9317A787}" type="slidenum">
              <a:rPr lang="de-DE"/>
              <a:pPr/>
              <a:t>‹Nr.›</a:t>
            </a:fld>
            <a:endParaRPr lang="de-DE"/>
          </a:p>
        </p:txBody>
      </p:sp>
    </p:spTree>
    <p:extLst>
      <p:ext uri="{BB962C8B-B14F-4D97-AF65-F5344CB8AC3E}">
        <p14:creationId xmlns:p14="http://schemas.microsoft.com/office/powerpoint/2010/main" val="417000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0748E4A1-1489-4F23-8D22-D1249D412A22}" type="slidenum">
              <a:rPr lang="de-DE"/>
              <a:pPr/>
              <a:t>‹Nr.›</a:t>
            </a:fld>
            <a:endParaRPr lang="de-DE"/>
          </a:p>
        </p:txBody>
      </p:sp>
    </p:spTree>
    <p:extLst>
      <p:ext uri="{BB962C8B-B14F-4D97-AF65-F5344CB8AC3E}">
        <p14:creationId xmlns:p14="http://schemas.microsoft.com/office/powerpoint/2010/main" val="119725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F822E07B-EA0A-4266-9556-28238D57BD6C}" type="slidenum">
              <a:rPr lang="de-DE"/>
              <a:pPr/>
              <a:t>‹Nr.›</a:t>
            </a:fld>
            <a:endParaRPr lang="de-DE"/>
          </a:p>
        </p:txBody>
      </p:sp>
    </p:spTree>
    <p:extLst>
      <p:ext uri="{BB962C8B-B14F-4D97-AF65-F5344CB8AC3E}">
        <p14:creationId xmlns:p14="http://schemas.microsoft.com/office/powerpoint/2010/main" val="263768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CC7B6EC0-84A9-4C66-A6C3-6A2AC6E96610}" type="slidenum">
              <a:rPr lang="de-DE"/>
              <a:pPr/>
              <a:t>‹Nr.›</a:t>
            </a:fld>
            <a:endParaRPr lang="de-DE"/>
          </a:p>
        </p:txBody>
      </p:sp>
    </p:spTree>
    <p:extLst>
      <p:ext uri="{BB962C8B-B14F-4D97-AF65-F5344CB8AC3E}">
        <p14:creationId xmlns:p14="http://schemas.microsoft.com/office/powerpoint/2010/main" val="375638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4C7FAB2F-6EA1-4298-B4C6-D264352E26AA}" type="slidenum">
              <a:rPr lang="de-DE"/>
              <a:pPr/>
              <a:t>‹Nr.›</a:t>
            </a:fld>
            <a:endParaRPr lang="de-DE"/>
          </a:p>
        </p:txBody>
      </p:sp>
    </p:spTree>
    <p:extLst>
      <p:ext uri="{BB962C8B-B14F-4D97-AF65-F5344CB8AC3E}">
        <p14:creationId xmlns:p14="http://schemas.microsoft.com/office/powerpoint/2010/main" val="13988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D92209F5-022F-4C1B-9C9D-A624A113DE3D}" type="slidenum">
              <a:rPr lang="de-DE"/>
              <a:pPr/>
              <a:t>‹Nr.›</a:t>
            </a:fld>
            <a:endParaRPr lang="de-DE"/>
          </a:p>
        </p:txBody>
      </p:sp>
    </p:spTree>
    <p:extLst>
      <p:ext uri="{BB962C8B-B14F-4D97-AF65-F5344CB8AC3E}">
        <p14:creationId xmlns:p14="http://schemas.microsoft.com/office/powerpoint/2010/main" val="34121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0CE69F5A-53B9-4B03-98DF-DC2869E09EA3}" type="slidenum">
              <a:rPr lang="de-DE"/>
              <a:pPr/>
              <a:t>‹Nr.›</a:t>
            </a:fld>
            <a:endParaRPr lang="de-DE"/>
          </a:p>
        </p:txBody>
      </p:sp>
    </p:spTree>
    <p:extLst>
      <p:ext uri="{BB962C8B-B14F-4D97-AF65-F5344CB8AC3E}">
        <p14:creationId xmlns:p14="http://schemas.microsoft.com/office/powerpoint/2010/main" val="112690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de-DE"/>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endParaRPr lang="de-DE"/>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fld id="{709D1154-A2AF-4369-B495-7D2DDFD56664}"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07504" y="764704"/>
            <a:ext cx="6073870" cy="936104"/>
          </a:xfrm>
        </p:spPr>
        <p:txBody>
          <a:bodyPr/>
          <a:lstStyle/>
          <a:p>
            <a:r>
              <a:rPr lang="de-DE" sz="2400" b="1" dirty="0">
                <a:solidFill>
                  <a:srgbClr val="00B050"/>
                </a:solidFill>
                <a:latin typeface="Calibri" panose="020F0502020204030204" pitchFamily="34" charset="0"/>
                <a:cs typeface="Calibri" panose="020F0502020204030204" pitchFamily="34" charset="0"/>
              </a:rPr>
              <a:t>KUCHENPARADE und HOCHZEITSGEBÄCK</a:t>
            </a:r>
            <a:br>
              <a:rPr lang="de-DE" sz="2000" dirty="0">
                <a:latin typeface="Calibri" panose="020F0502020204030204" pitchFamily="34" charset="0"/>
                <a:cs typeface="Calibri" panose="020F0502020204030204" pitchFamily="34" charset="0"/>
              </a:rPr>
            </a:br>
            <a:r>
              <a:rPr lang="de-DE" sz="2000" b="1" dirty="0">
                <a:solidFill>
                  <a:schemeClr val="bg1"/>
                </a:solidFill>
                <a:latin typeface="Calibri" panose="020F0502020204030204" pitchFamily="34" charset="0"/>
                <a:cs typeface="Calibri" panose="020F0502020204030204" pitchFamily="34" charset="0"/>
              </a:rPr>
              <a:t>Beitrag von Susi Hedrich</a:t>
            </a:r>
          </a:p>
        </p:txBody>
      </p:sp>
      <p:pic>
        <p:nvPicPr>
          <p:cNvPr id="3" name="Grafik 2">
            <a:extLst>
              <a:ext uri="{FF2B5EF4-FFF2-40B4-BE49-F238E27FC236}">
                <a16:creationId xmlns:a16="http://schemas.microsoft.com/office/drawing/2014/main" id="{6FFF7A99-0BF5-455B-B981-8FFA98C45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93" y="2060848"/>
            <a:ext cx="2723624" cy="3697635"/>
          </a:xfrm>
          <a:prstGeom prst="rect">
            <a:avLst/>
          </a:prstGeom>
        </p:spPr>
      </p:pic>
      <p:pic>
        <p:nvPicPr>
          <p:cNvPr id="5" name="Grafik 4">
            <a:extLst>
              <a:ext uri="{FF2B5EF4-FFF2-40B4-BE49-F238E27FC236}">
                <a16:creationId xmlns:a16="http://schemas.microsoft.com/office/drawing/2014/main" id="{06A2B917-B4A4-4655-B5B5-EDF82D64C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909" y="3429000"/>
            <a:ext cx="3060062" cy="3060062"/>
          </a:xfrm>
          <a:prstGeom prst="rect">
            <a:avLst/>
          </a:prstGeom>
        </p:spPr>
      </p:pic>
      <p:pic>
        <p:nvPicPr>
          <p:cNvPr id="7" name="Grafik 6">
            <a:extLst>
              <a:ext uri="{FF2B5EF4-FFF2-40B4-BE49-F238E27FC236}">
                <a16:creationId xmlns:a16="http://schemas.microsoft.com/office/drawing/2014/main" id="{E2AF3FF9-D910-4054-A29E-E526980BB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063" y="476672"/>
            <a:ext cx="2523744" cy="49133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65A53-7602-45C1-BD7E-9036DDEF0479}"/>
              </a:ext>
            </a:extLst>
          </p:cNvPr>
          <p:cNvSpPr>
            <a:spLocks noGrp="1"/>
          </p:cNvSpPr>
          <p:nvPr>
            <p:ph type="title"/>
          </p:nvPr>
        </p:nvSpPr>
        <p:spPr>
          <a:xfrm>
            <a:off x="683568" y="980728"/>
            <a:ext cx="7776864" cy="5688632"/>
          </a:xfrm>
        </p:spPr>
        <p:txBody>
          <a:bodyPr/>
          <a:lstStyle/>
          <a:p>
            <a:pPr>
              <a:spcAft>
                <a:spcPts val="0"/>
              </a:spcAft>
            </a:pP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Was wären die „Kerwei“ oder die Hochzeiten in Jahrmarkt ohne die schön verzierten Torten gewesen? Hauptsächlich wurden sie zu meiner Zeit mit Buttercreme hergestellt.</a:t>
            </a:r>
            <a:b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Eine richtige „Tortenschau“ wurde an den Hochzeiten zelebriert, nach dem das Hauptessen abgeschlossen war. Freiwillige Kellner (hauptsächlich jüngere Verwandte) brachten die Torten und Kuchen zu Klängen der Marschmusik in den Saal herein. Nicht zu unterschätzen waren aber ebenso das Kleingebäck (Mehlspeis) und die verschiedenen Arten von „Schnitten“, die auch aufgetischt wurden. Diese süßen Leckereien waren der kulinarische Höhepunkt jeder Hochzeitsfeier, vor allem für die Frauen und Kinder. Mit viel Liebe und Fingerfertigkeit haben Frauen den schmackhaften Kuchen und die Torten gebacken.</a:t>
            </a:r>
            <a:b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Die Hochzeitsvorbereitung und -organisation musste schon einige Zeit vorher beginnen. Eine Woche vor dem besonderen Anlass kam die Verwandtschaft in dem Haus der Braut oder des Bräutigams fast jeden Tag zusammen. Eine selbsterlernte „Hochzeitsköchin“ oder Berufsköchin wurde mit hinzugezogen. Sie gab die Anweisungen und diktierte den Plan der kulinarischen Vorgehensweise. Es wurden viele Vorarbeiten für das Fest geleistet, alle Lebensmittel und Getränke bereitgestellt. Dann wurde geschlachtet, Wurst gemacht und gebacken. Lustig ging es dabei auch zu, es wurde viel geredet und gelacht.</a:t>
            </a:r>
            <a:br>
              <a:rPr lang="de-DE" sz="1700" dirty="0">
                <a:effectLst/>
                <a:latin typeface="Calibri" panose="020F0502020204030204" pitchFamily="34" charset="0"/>
                <a:ea typeface="Calibri" panose="020F0502020204030204" pitchFamily="34" charset="0"/>
                <a:cs typeface="Times New Roman" panose="02020603050405020304" pitchFamily="18" charset="0"/>
              </a:rPr>
            </a:br>
            <a:endParaRPr lang="de-DE" sz="1700" dirty="0"/>
          </a:p>
        </p:txBody>
      </p:sp>
    </p:spTree>
    <p:extLst>
      <p:ext uri="{BB962C8B-B14F-4D97-AF65-F5344CB8AC3E}">
        <p14:creationId xmlns:p14="http://schemas.microsoft.com/office/powerpoint/2010/main" val="251384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CAC58-A4CA-4E90-BB25-1610244CA5F0}"/>
              </a:ext>
            </a:extLst>
          </p:cNvPr>
          <p:cNvSpPr>
            <a:spLocks noGrp="1"/>
          </p:cNvSpPr>
          <p:nvPr>
            <p:ph type="title"/>
          </p:nvPr>
        </p:nvSpPr>
        <p:spPr>
          <a:xfrm>
            <a:off x="539552" y="476672"/>
            <a:ext cx="8064896" cy="6192688"/>
          </a:xfrm>
        </p:spPr>
        <p:txBody>
          <a:bodyPr/>
          <a:lstStyle/>
          <a:p>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Am Tag der Hochzeit, vor der kirchlichen Trauung, gab es schon den „</a:t>
            </a:r>
            <a:r>
              <a:rPr lang="de-DE" sz="1700" dirty="0" err="1">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Laabkuche</a:t>
            </a: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(Gugelhupf), der in der Nachbarschaft der Brautleute verteilt wurde, aber auch an die Zuschauer korbweise als „</a:t>
            </a:r>
            <a:r>
              <a:rPr lang="de-DE" sz="1700" dirty="0" err="1">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Torekuche</a:t>
            </a: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 Das war ein großer Aufwand, soviel Kuchen vorher zu backen. Weil es ihn sonst nicht gab, waren die Nachbarn und Verwandten froh, ein Stück davon frisch gebacken genießen zu können. </a:t>
            </a:r>
            <a:b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Abends nach der Trauung gab es das große Hochzeitsessen. Tagsüber halfen einige Bekannte und Verwandte in der Küche neben dem Veranstaltungssaal („Kamin“) mit der „Hochzeitsköchin“ das Festmahl vorzubereiten. Die Paare, die in Jahrmarkt geheiratet haben, wissen wie schwierig es war, alle Lebensmittel für das Hochzeitsmahl in der damaligen Zeit „auftreiben“ zu müssen. Es war auch eine organisatorische Herausforderung, solch eine große Feier im Rahmen von 100 – 300 Gästen auf die Beine zu stellen. Der Zusammenhalt und die gegenseitige Mithilfe der Familien und Freunde trug dazu bei, dass so schöne und große Hochzeiten gefeiert werden konnten. Besonders die „Hochzeitsköchin“ hatte einen großen Anteil daran. Es war viel Arbeit und anstrengend für alle Verwandten und Freunde, die mitgeholfen hatten, aber für das junge Brautpaar sollte es unvergesslich und der „schönste Tag“ im Leben sein. Gute Stimmung und ein gutes Gelingen sorgten als Ausgleich für die vorhergehende Anstrengung.  </a:t>
            </a:r>
            <a:b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de-DE" sz="17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t>Erfreulich und erleichternd war es, als wir hier in der neuen Heimat die große Auswahl an Küchenzutaten kaufen konnten. Wir sind in einem Schlaraffenland für Konditoren und Bäcker, die ihre Kreativität ausleben können. Aber auch unsere Mütter und Großmütter genossen die Fülle in vollen Zügen, endlich ohne Einschränkung kochen und backen zu können. „Selbstgemachtes“ schmeckt doch immer am besten, deshalb verwöhnen auch wir unsere Kinder und Enkelkinder damit.      </a:t>
            </a:r>
            <a:endParaRPr lang="de-DE" sz="1700" dirty="0">
              <a:solidFill>
                <a:srgbClr val="009999"/>
              </a:solidFill>
            </a:endParaRPr>
          </a:p>
        </p:txBody>
      </p:sp>
    </p:spTree>
    <p:extLst>
      <p:ext uri="{BB962C8B-B14F-4D97-AF65-F5344CB8AC3E}">
        <p14:creationId xmlns:p14="http://schemas.microsoft.com/office/powerpoint/2010/main" val="398658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0ACB0-97E3-4B74-8568-A47A4B22908B}"/>
              </a:ext>
            </a:extLst>
          </p:cNvPr>
          <p:cNvSpPr>
            <a:spLocks noGrp="1"/>
          </p:cNvSpPr>
          <p:nvPr>
            <p:ph type="title"/>
          </p:nvPr>
        </p:nvSpPr>
        <p:spPr>
          <a:xfrm>
            <a:off x="179512" y="141374"/>
            <a:ext cx="3312368" cy="479314"/>
          </a:xfrm>
        </p:spPr>
        <p:txBody>
          <a:bodyPr/>
          <a:lstStyle/>
          <a:p>
            <a:r>
              <a:rPr lang="de-DE" sz="2400" b="1" i="1" dirty="0">
                <a:solidFill>
                  <a:srgbClr val="92D050"/>
                </a:solidFill>
                <a:latin typeface="Calibri" panose="020F0502020204030204" pitchFamily="34" charset="0"/>
                <a:cs typeface="Calibri" panose="020F0502020204030204" pitchFamily="34" charset="0"/>
              </a:rPr>
              <a:t>Margarethe Heckmann</a:t>
            </a:r>
          </a:p>
        </p:txBody>
      </p:sp>
      <p:pic>
        <p:nvPicPr>
          <p:cNvPr id="4" name="Grafik 3">
            <a:extLst>
              <a:ext uri="{FF2B5EF4-FFF2-40B4-BE49-F238E27FC236}">
                <a16:creationId xmlns:a16="http://schemas.microsoft.com/office/drawing/2014/main" id="{1134DC45-948E-472C-BA2A-6C425FD4F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92696"/>
            <a:ext cx="1816422" cy="2384799"/>
          </a:xfrm>
          <a:prstGeom prst="rect">
            <a:avLst/>
          </a:prstGeom>
        </p:spPr>
      </p:pic>
      <p:pic>
        <p:nvPicPr>
          <p:cNvPr id="6" name="Grafik 5">
            <a:extLst>
              <a:ext uri="{FF2B5EF4-FFF2-40B4-BE49-F238E27FC236}">
                <a16:creationId xmlns:a16="http://schemas.microsoft.com/office/drawing/2014/main" id="{1D6137CC-515B-498E-9FD1-CB57D3CAB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943" y="692696"/>
            <a:ext cx="1758723" cy="2356743"/>
          </a:xfrm>
          <a:prstGeom prst="rect">
            <a:avLst/>
          </a:prstGeom>
        </p:spPr>
      </p:pic>
      <p:pic>
        <p:nvPicPr>
          <p:cNvPr id="8" name="Grafik 7">
            <a:extLst>
              <a:ext uri="{FF2B5EF4-FFF2-40B4-BE49-F238E27FC236}">
                <a16:creationId xmlns:a16="http://schemas.microsoft.com/office/drawing/2014/main" id="{07A2FD4F-8396-4973-8542-7209915D8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712" y="3149503"/>
            <a:ext cx="3779644" cy="1695690"/>
          </a:xfrm>
          <a:prstGeom prst="rect">
            <a:avLst/>
          </a:prstGeom>
        </p:spPr>
      </p:pic>
      <p:pic>
        <p:nvPicPr>
          <p:cNvPr id="12" name="Grafik 11">
            <a:extLst>
              <a:ext uri="{FF2B5EF4-FFF2-40B4-BE49-F238E27FC236}">
                <a16:creationId xmlns:a16="http://schemas.microsoft.com/office/drawing/2014/main" id="{8B0224DB-0316-468E-9036-9E75AD667E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117" y="4902610"/>
            <a:ext cx="5318980" cy="1814016"/>
          </a:xfrm>
          <a:prstGeom prst="rect">
            <a:avLst/>
          </a:prstGeom>
        </p:spPr>
      </p:pic>
      <p:pic>
        <p:nvPicPr>
          <p:cNvPr id="14" name="Grafik 13">
            <a:extLst>
              <a:ext uri="{FF2B5EF4-FFF2-40B4-BE49-F238E27FC236}">
                <a16:creationId xmlns:a16="http://schemas.microsoft.com/office/drawing/2014/main" id="{E1845EAD-6EDC-46F6-A67B-C4E548AA8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997" y="4044427"/>
            <a:ext cx="4783546" cy="1389132"/>
          </a:xfrm>
          <a:prstGeom prst="rect">
            <a:avLst/>
          </a:prstGeom>
        </p:spPr>
      </p:pic>
      <p:pic>
        <p:nvPicPr>
          <p:cNvPr id="20" name="Grafik 19">
            <a:extLst>
              <a:ext uri="{FF2B5EF4-FFF2-40B4-BE49-F238E27FC236}">
                <a16:creationId xmlns:a16="http://schemas.microsoft.com/office/drawing/2014/main" id="{455EC719-5323-4A96-8C8C-AC7F61D2AE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2036" y="1780174"/>
            <a:ext cx="4893469" cy="2192245"/>
          </a:xfrm>
          <a:prstGeom prst="rect">
            <a:avLst/>
          </a:prstGeom>
        </p:spPr>
      </p:pic>
      <p:pic>
        <p:nvPicPr>
          <p:cNvPr id="22" name="Grafik 21">
            <a:extLst>
              <a:ext uri="{FF2B5EF4-FFF2-40B4-BE49-F238E27FC236}">
                <a16:creationId xmlns:a16="http://schemas.microsoft.com/office/drawing/2014/main" id="{8E4E2658-568C-4FC7-9D94-91015F9B85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0667" y="141374"/>
            <a:ext cx="4788024" cy="1460593"/>
          </a:xfrm>
          <a:prstGeom prst="rect">
            <a:avLst/>
          </a:prstGeom>
        </p:spPr>
      </p:pic>
      <p:pic>
        <p:nvPicPr>
          <p:cNvPr id="24" name="Grafik 23">
            <a:extLst>
              <a:ext uri="{FF2B5EF4-FFF2-40B4-BE49-F238E27FC236}">
                <a16:creationId xmlns:a16="http://schemas.microsoft.com/office/drawing/2014/main" id="{7E0A80E2-64D7-4249-B258-D2D1EAC510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3276" y="5491678"/>
            <a:ext cx="3245415" cy="1288566"/>
          </a:xfrm>
          <a:prstGeom prst="rect">
            <a:avLst/>
          </a:prstGeom>
        </p:spPr>
      </p:pic>
    </p:spTree>
    <p:extLst>
      <p:ext uri="{BB962C8B-B14F-4D97-AF65-F5344CB8AC3E}">
        <p14:creationId xmlns:p14="http://schemas.microsoft.com/office/powerpoint/2010/main" val="185110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A868F-965B-43A8-97CA-CB67F1E3D971}"/>
              </a:ext>
            </a:extLst>
          </p:cNvPr>
          <p:cNvSpPr>
            <a:spLocks noGrp="1"/>
          </p:cNvSpPr>
          <p:nvPr>
            <p:ph type="title"/>
          </p:nvPr>
        </p:nvSpPr>
        <p:spPr>
          <a:xfrm>
            <a:off x="179511" y="116632"/>
            <a:ext cx="5945777" cy="523212"/>
          </a:xfrm>
        </p:spPr>
        <p:txBody>
          <a:bodyPr/>
          <a:lstStyle/>
          <a:p>
            <a:r>
              <a:rPr lang="de-DE" sz="2400" b="1" i="1" dirty="0">
                <a:solidFill>
                  <a:srgbClr val="92D050"/>
                </a:solidFill>
                <a:latin typeface="Calibri" panose="020F0502020204030204" pitchFamily="34" charset="0"/>
                <a:cs typeface="Calibri" panose="020F0502020204030204" pitchFamily="34" charset="0"/>
              </a:rPr>
              <a:t>Früh übt sich, wer Meister werden will</a:t>
            </a:r>
          </a:p>
        </p:txBody>
      </p:sp>
      <p:pic>
        <p:nvPicPr>
          <p:cNvPr id="4" name="Grafik 3">
            <a:extLst>
              <a:ext uri="{FF2B5EF4-FFF2-40B4-BE49-F238E27FC236}">
                <a16:creationId xmlns:a16="http://schemas.microsoft.com/office/drawing/2014/main" id="{08AAD2DD-B1AF-414B-9F41-83A167922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13673"/>
            <a:ext cx="2911209" cy="2708920"/>
          </a:xfrm>
          <a:prstGeom prst="rect">
            <a:avLst/>
          </a:prstGeom>
        </p:spPr>
      </p:pic>
      <p:pic>
        <p:nvPicPr>
          <p:cNvPr id="6" name="Grafik 5">
            <a:extLst>
              <a:ext uri="{FF2B5EF4-FFF2-40B4-BE49-F238E27FC236}">
                <a16:creationId xmlns:a16="http://schemas.microsoft.com/office/drawing/2014/main" id="{64764694-F85C-4920-84B7-269918B48C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73" y="3681663"/>
            <a:ext cx="2045660" cy="2992888"/>
          </a:xfrm>
          <a:prstGeom prst="rect">
            <a:avLst/>
          </a:prstGeom>
        </p:spPr>
      </p:pic>
      <p:pic>
        <p:nvPicPr>
          <p:cNvPr id="8" name="Grafik 7">
            <a:extLst>
              <a:ext uri="{FF2B5EF4-FFF2-40B4-BE49-F238E27FC236}">
                <a16:creationId xmlns:a16="http://schemas.microsoft.com/office/drawing/2014/main" id="{4E477CCF-2C6A-4B4F-93BF-B8FD527AAE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3336" y="3696422"/>
            <a:ext cx="3951160" cy="2963370"/>
          </a:xfrm>
          <a:prstGeom prst="rect">
            <a:avLst/>
          </a:prstGeom>
        </p:spPr>
      </p:pic>
      <p:pic>
        <p:nvPicPr>
          <p:cNvPr id="10" name="Grafik 9">
            <a:extLst>
              <a:ext uri="{FF2B5EF4-FFF2-40B4-BE49-F238E27FC236}">
                <a16:creationId xmlns:a16="http://schemas.microsoft.com/office/drawing/2014/main" id="{0182961D-9885-447A-B2E9-EF37A3535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721" y="813673"/>
            <a:ext cx="3242727" cy="2669827"/>
          </a:xfrm>
          <a:prstGeom prst="rect">
            <a:avLst/>
          </a:prstGeom>
        </p:spPr>
      </p:pic>
      <p:pic>
        <p:nvPicPr>
          <p:cNvPr id="12" name="Grafik 11">
            <a:extLst>
              <a:ext uri="{FF2B5EF4-FFF2-40B4-BE49-F238E27FC236}">
                <a16:creationId xmlns:a16="http://schemas.microsoft.com/office/drawing/2014/main" id="{D0A8058B-6505-462C-A99F-0E3E0B676B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9661" y="836712"/>
            <a:ext cx="2554827" cy="2708921"/>
          </a:xfrm>
          <a:prstGeom prst="rect">
            <a:avLst/>
          </a:prstGeom>
        </p:spPr>
      </p:pic>
      <p:pic>
        <p:nvPicPr>
          <p:cNvPr id="14" name="Grafik 13">
            <a:extLst>
              <a:ext uri="{FF2B5EF4-FFF2-40B4-BE49-F238E27FC236}">
                <a16:creationId xmlns:a16="http://schemas.microsoft.com/office/drawing/2014/main" id="{7371D6EF-8035-41EF-901B-B08CA50DA1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5802" y="3633982"/>
            <a:ext cx="2699516" cy="1773234"/>
          </a:xfrm>
          <a:prstGeom prst="rect">
            <a:avLst/>
          </a:prstGeom>
        </p:spPr>
      </p:pic>
      <p:pic>
        <p:nvPicPr>
          <p:cNvPr id="18" name="Grafik 17">
            <a:extLst>
              <a:ext uri="{FF2B5EF4-FFF2-40B4-BE49-F238E27FC236}">
                <a16:creationId xmlns:a16="http://schemas.microsoft.com/office/drawing/2014/main" id="{E1F07352-345E-49FD-A61B-8D12657581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5802" y="5497051"/>
            <a:ext cx="2683544" cy="1220492"/>
          </a:xfrm>
          <a:prstGeom prst="rect">
            <a:avLst/>
          </a:prstGeom>
        </p:spPr>
      </p:pic>
    </p:spTree>
    <p:extLst>
      <p:ext uri="{BB962C8B-B14F-4D97-AF65-F5344CB8AC3E}">
        <p14:creationId xmlns:p14="http://schemas.microsoft.com/office/powerpoint/2010/main" val="280938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0C11B-2D83-414C-BD4E-C0D42D4378BE}"/>
              </a:ext>
            </a:extLst>
          </p:cNvPr>
          <p:cNvSpPr>
            <a:spLocks noGrp="1"/>
          </p:cNvSpPr>
          <p:nvPr>
            <p:ph type="title"/>
          </p:nvPr>
        </p:nvSpPr>
        <p:spPr>
          <a:xfrm>
            <a:off x="179511" y="260648"/>
            <a:ext cx="6465079" cy="594320"/>
          </a:xfrm>
        </p:spPr>
        <p:txBody>
          <a:bodyPr/>
          <a:lstStyle/>
          <a:p>
            <a:r>
              <a:rPr lang="de-DE" sz="2400" b="1" i="1" dirty="0">
                <a:solidFill>
                  <a:srgbClr val="92D050"/>
                </a:solidFill>
                <a:latin typeface="Calibri" panose="020F0502020204030204" pitchFamily="34" charset="0"/>
                <a:cs typeface="Calibri" panose="020F0502020204030204" pitchFamily="34" charset="0"/>
              </a:rPr>
              <a:t>Bewirtung auf einer Hochzeit in Jahrmarkt</a:t>
            </a:r>
          </a:p>
        </p:txBody>
      </p:sp>
      <p:pic>
        <p:nvPicPr>
          <p:cNvPr id="4" name="Grafik 3">
            <a:extLst>
              <a:ext uri="{FF2B5EF4-FFF2-40B4-BE49-F238E27FC236}">
                <a16:creationId xmlns:a16="http://schemas.microsoft.com/office/drawing/2014/main" id="{4D9F12BF-FB91-4A39-8C52-842065CF1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30" y="1168838"/>
            <a:ext cx="3600400" cy="2701299"/>
          </a:xfrm>
          <a:prstGeom prst="rect">
            <a:avLst/>
          </a:prstGeom>
        </p:spPr>
      </p:pic>
      <p:pic>
        <p:nvPicPr>
          <p:cNvPr id="6" name="Grafik 5">
            <a:extLst>
              <a:ext uri="{FF2B5EF4-FFF2-40B4-BE49-F238E27FC236}">
                <a16:creationId xmlns:a16="http://schemas.microsoft.com/office/drawing/2014/main" id="{8C87ABA2-B1AF-4AA5-B69F-AEC50EFCD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621" y="1168838"/>
            <a:ext cx="2796970" cy="2701299"/>
          </a:xfrm>
          <a:prstGeom prst="rect">
            <a:avLst/>
          </a:prstGeom>
        </p:spPr>
      </p:pic>
      <p:pic>
        <p:nvPicPr>
          <p:cNvPr id="8" name="Grafik 7">
            <a:extLst>
              <a:ext uri="{FF2B5EF4-FFF2-40B4-BE49-F238E27FC236}">
                <a16:creationId xmlns:a16="http://schemas.microsoft.com/office/drawing/2014/main" id="{39E9E9DE-2113-4BBD-AFA2-7FCE3B6CB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47" y="4036050"/>
            <a:ext cx="3312368" cy="2489294"/>
          </a:xfrm>
          <a:prstGeom prst="rect">
            <a:avLst/>
          </a:prstGeom>
        </p:spPr>
      </p:pic>
      <p:pic>
        <p:nvPicPr>
          <p:cNvPr id="10" name="Grafik 9">
            <a:extLst>
              <a:ext uri="{FF2B5EF4-FFF2-40B4-BE49-F238E27FC236}">
                <a16:creationId xmlns:a16="http://schemas.microsoft.com/office/drawing/2014/main" id="{A872DC8D-E192-49B7-B720-DB20A6507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429" y="188640"/>
            <a:ext cx="2104059" cy="2701300"/>
          </a:xfrm>
          <a:prstGeom prst="rect">
            <a:avLst/>
          </a:prstGeom>
        </p:spPr>
      </p:pic>
      <p:pic>
        <p:nvPicPr>
          <p:cNvPr id="12" name="Grafik 11">
            <a:extLst>
              <a:ext uri="{FF2B5EF4-FFF2-40B4-BE49-F238E27FC236}">
                <a16:creationId xmlns:a16="http://schemas.microsoft.com/office/drawing/2014/main" id="{DB80B31E-B771-4E09-A47D-7BD72220A2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146" y="5224460"/>
            <a:ext cx="2046330" cy="1444900"/>
          </a:xfrm>
          <a:prstGeom prst="rect">
            <a:avLst/>
          </a:prstGeom>
        </p:spPr>
      </p:pic>
      <p:pic>
        <p:nvPicPr>
          <p:cNvPr id="14" name="Grafik 13">
            <a:extLst>
              <a:ext uri="{FF2B5EF4-FFF2-40B4-BE49-F238E27FC236}">
                <a16:creationId xmlns:a16="http://schemas.microsoft.com/office/drawing/2014/main" id="{D3CA142E-ABE4-4521-9D44-16B5A95A45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8158" y="2942112"/>
            <a:ext cx="1988600" cy="2187875"/>
          </a:xfrm>
          <a:prstGeom prst="rect">
            <a:avLst/>
          </a:prstGeom>
        </p:spPr>
      </p:pic>
      <p:pic>
        <p:nvPicPr>
          <p:cNvPr id="16" name="Grafik 15">
            <a:extLst>
              <a:ext uri="{FF2B5EF4-FFF2-40B4-BE49-F238E27FC236}">
                <a16:creationId xmlns:a16="http://schemas.microsoft.com/office/drawing/2014/main" id="{F3F0B8BC-F8C1-44CE-A8C3-46C3F0F42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0029" y="3949853"/>
            <a:ext cx="3027373" cy="2696348"/>
          </a:xfrm>
          <a:prstGeom prst="rect">
            <a:avLst/>
          </a:prstGeom>
        </p:spPr>
      </p:pic>
    </p:spTree>
    <p:extLst>
      <p:ext uri="{BB962C8B-B14F-4D97-AF65-F5344CB8AC3E}">
        <p14:creationId xmlns:p14="http://schemas.microsoft.com/office/powerpoint/2010/main" val="218416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8CCCB-70A0-4DA4-9A8F-2B20F00AE5DC}"/>
              </a:ext>
            </a:extLst>
          </p:cNvPr>
          <p:cNvSpPr>
            <a:spLocks noGrp="1"/>
          </p:cNvSpPr>
          <p:nvPr>
            <p:ph type="title"/>
          </p:nvPr>
        </p:nvSpPr>
        <p:spPr>
          <a:xfrm>
            <a:off x="179512" y="188640"/>
            <a:ext cx="8818146" cy="405759"/>
          </a:xfrm>
        </p:spPr>
        <p:txBody>
          <a:bodyPr/>
          <a:lstStyle/>
          <a:p>
            <a:r>
              <a:rPr lang="de-DE" sz="2400" b="1" i="1" dirty="0">
                <a:solidFill>
                  <a:srgbClr val="92D050"/>
                </a:solidFill>
                <a:latin typeface="Calibri" panose="020F0502020204030204" pitchFamily="34" charset="0"/>
                <a:cs typeface="Calibri" panose="020F0502020204030204" pitchFamily="34" charset="0"/>
              </a:rPr>
              <a:t>Anneliese </a:t>
            </a:r>
            <a:r>
              <a:rPr lang="de-DE" sz="2400" b="1" i="1" dirty="0" err="1">
                <a:solidFill>
                  <a:srgbClr val="92D050"/>
                </a:solidFill>
                <a:latin typeface="Calibri" panose="020F0502020204030204" pitchFamily="34" charset="0"/>
                <a:cs typeface="Calibri" panose="020F0502020204030204" pitchFamily="34" charset="0"/>
              </a:rPr>
              <a:t>Janzer</a:t>
            </a:r>
            <a:r>
              <a:rPr lang="de-DE" sz="2400" b="1" i="1" dirty="0">
                <a:solidFill>
                  <a:srgbClr val="92D050"/>
                </a:solidFill>
                <a:latin typeface="Calibri" panose="020F0502020204030204" pitchFamily="34" charset="0"/>
                <a:cs typeface="Calibri" panose="020F0502020204030204" pitchFamily="34" charset="0"/>
              </a:rPr>
              <a:t> mit ihren beiden Töchtern Yvonne und Ariane</a:t>
            </a:r>
          </a:p>
        </p:txBody>
      </p:sp>
      <p:pic>
        <p:nvPicPr>
          <p:cNvPr id="4" name="Grafik 3">
            <a:extLst>
              <a:ext uri="{FF2B5EF4-FFF2-40B4-BE49-F238E27FC236}">
                <a16:creationId xmlns:a16="http://schemas.microsoft.com/office/drawing/2014/main" id="{733423C9-50E0-4431-8EA9-8B479A70D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94" y="810423"/>
            <a:ext cx="3252516" cy="1826489"/>
          </a:xfrm>
          <a:prstGeom prst="rect">
            <a:avLst/>
          </a:prstGeom>
        </p:spPr>
      </p:pic>
      <p:pic>
        <p:nvPicPr>
          <p:cNvPr id="6" name="Grafik 5">
            <a:extLst>
              <a:ext uri="{FF2B5EF4-FFF2-40B4-BE49-F238E27FC236}">
                <a16:creationId xmlns:a16="http://schemas.microsoft.com/office/drawing/2014/main" id="{0B3C95F6-A6DE-4CC9-9C6D-87C8FE612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771" y="829373"/>
            <a:ext cx="2180734" cy="2652917"/>
          </a:xfrm>
          <a:prstGeom prst="rect">
            <a:avLst/>
          </a:prstGeom>
        </p:spPr>
      </p:pic>
      <p:pic>
        <p:nvPicPr>
          <p:cNvPr id="8" name="Grafik 7">
            <a:extLst>
              <a:ext uri="{FF2B5EF4-FFF2-40B4-BE49-F238E27FC236}">
                <a16:creationId xmlns:a16="http://schemas.microsoft.com/office/drawing/2014/main" id="{15462943-50B2-45D3-82C4-8A36AE0F8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90" y="2713499"/>
            <a:ext cx="3245620" cy="2067807"/>
          </a:xfrm>
          <a:prstGeom prst="rect">
            <a:avLst/>
          </a:prstGeom>
        </p:spPr>
      </p:pic>
      <p:pic>
        <p:nvPicPr>
          <p:cNvPr id="10" name="Grafik 9">
            <a:extLst>
              <a:ext uri="{FF2B5EF4-FFF2-40B4-BE49-F238E27FC236}">
                <a16:creationId xmlns:a16="http://schemas.microsoft.com/office/drawing/2014/main" id="{B8D8F976-FD77-46FA-9195-8486DB9C16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532" y="795015"/>
            <a:ext cx="1639703" cy="2492896"/>
          </a:xfrm>
          <a:prstGeom prst="rect">
            <a:avLst/>
          </a:prstGeom>
        </p:spPr>
      </p:pic>
      <p:pic>
        <p:nvPicPr>
          <p:cNvPr id="12" name="Grafik 11">
            <a:extLst>
              <a:ext uri="{FF2B5EF4-FFF2-40B4-BE49-F238E27FC236}">
                <a16:creationId xmlns:a16="http://schemas.microsoft.com/office/drawing/2014/main" id="{466404D4-C2E3-4271-9D07-A0AA9BAC86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8798" y="3570090"/>
            <a:ext cx="2180734" cy="3158894"/>
          </a:xfrm>
          <a:prstGeom prst="rect">
            <a:avLst/>
          </a:prstGeom>
        </p:spPr>
      </p:pic>
      <p:pic>
        <p:nvPicPr>
          <p:cNvPr id="16" name="Grafik 15">
            <a:extLst>
              <a:ext uri="{FF2B5EF4-FFF2-40B4-BE49-F238E27FC236}">
                <a16:creationId xmlns:a16="http://schemas.microsoft.com/office/drawing/2014/main" id="{BA57D607-6C33-4456-A14F-F3B88D282E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42" y="4869552"/>
            <a:ext cx="3137543" cy="1805066"/>
          </a:xfrm>
          <a:prstGeom prst="rect">
            <a:avLst/>
          </a:prstGeom>
        </p:spPr>
      </p:pic>
      <p:pic>
        <p:nvPicPr>
          <p:cNvPr id="18" name="Grafik 17">
            <a:extLst>
              <a:ext uri="{FF2B5EF4-FFF2-40B4-BE49-F238E27FC236}">
                <a16:creationId xmlns:a16="http://schemas.microsoft.com/office/drawing/2014/main" id="{41616A60-7441-4B33-AFC7-A0AFC2D2E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4445" y="3415078"/>
            <a:ext cx="3083213" cy="3259540"/>
          </a:xfrm>
          <a:prstGeom prst="rect">
            <a:avLst/>
          </a:prstGeom>
        </p:spPr>
      </p:pic>
      <p:pic>
        <p:nvPicPr>
          <p:cNvPr id="20" name="Grafik 19">
            <a:extLst>
              <a:ext uri="{FF2B5EF4-FFF2-40B4-BE49-F238E27FC236}">
                <a16:creationId xmlns:a16="http://schemas.microsoft.com/office/drawing/2014/main" id="{252D4F11-AF64-4A53-8CB2-9D1662B35E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8073" y="707598"/>
            <a:ext cx="1627076" cy="2564904"/>
          </a:xfrm>
          <a:prstGeom prst="rect">
            <a:avLst/>
          </a:prstGeom>
        </p:spPr>
      </p:pic>
    </p:spTree>
    <p:extLst>
      <p:ext uri="{BB962C8B-B14F-4D97-AF65-F5344CB8AC3E}">
        <p14:creationId xmlns:p14="http://schemas.microsoft.com/office/powerpoint/2010/main" val="226251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113888-7F0A-44A8-B372-19A05584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229227" cy="2420888"/>
          </a:xfrm>
          <a:prstGeom prst="rect">
            <a:avLst/>
          </a:prstGeom>
        </p:spPr>
      </p:pic>
      <p:pic>
        <p:nvPicPr>
          <p:cNvPr id="5" name="Grafik 4">
            <a:extLst>
              <a:ext uri="{FF2B5EF4-FFF2-40B4-BE49-F238E27FC236}">
                <a16:creationId xmlns:a16="http://schemas.microsoft.com/office/drawing/2014/main" id="{0037A0A4-3407-4BB2-996C-F9B42EB01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46628"/>
            <a:ext cx="2310995" cy="2420888"/>
          </a:xfrm>
          <a:prstGeom prst="rect">
            <a:avLst/>
          </a:prstGeom>
        </p:spPr>
      </p:pic>
      <p:pic>
        <p:nvPicPr>
          <p:cNvPr id="7" name="Grafik 6">
            <a:extLst>
              <a:ext uri="{FF2B5EF4-FFF2-40B4-BE49-F238E27FC236}">
                <a16:creationId xmlns:a16="http://schemas.microsoft.com/office/drawing/2014/main" id="{50C84CFE-4360-43E6-8842-A9DEF4AA2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46628"/>
            <a:ext cx="1922406" cy="2390892"/>
          </a:xfrm>
          <a:prstGeom prst="rect">
            <a:avLst/>
          </a:prstGeom>
        </p:spPr>
      </p:pic>
      <p:pic>
        <p:nvPicPr>
          <p:cNvPr id="9" name="Grafik 8">
            <a:extLst>
              <a:ext uri="{FF2B5EF4-FFF2-40B4-BE49-F238E27FC236}">
                <a16:creationId xmlns:a16="http://schemas.microsoft.com/office/drawing/2014/main" id="{B45E569C-117C-4B09-AA76-F7F6994E5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141" y="2690067"/>
            <a:ext cx="1922407" cy="2175186"/>
          </a:xfrm>
          <a:prstGeom prst="rect">
            <a:avLst/>
          </a:prstGeom>
        </p:spPr>
      </p:pic>
      <p:pic>
        <p:nvPicPr>
          <p:cNvPr id="11" name="Grafik 10">
            <a:extLst>
              <a:ext uri="{FF2B5EF4-FFF2-40B4-BE49-F238E27FC236}">
                <a16:creationId xmlns:a16="http://schemas.microsoft.com/office/drawing/2014/main" id="{9CA977C3-FD8E-4270-971D-21EB59EEC9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7" y="2678733"/>
            <a:ext cx="2880319" cy="2186520"/>
          </a:xfrm>
          <a:prstGeom prst="rect">
            <a:avLst/>
          </a:prstGeom>
        </p:spPr>
      </p:pic>
      <p:pic>
        <p:nvPicPr>
          <p:cNvPr id="13" name="Grafik 12">
            <a:extLst>
              <a:ext uri="{FF2B5EF4-FFF2-40B4-BE49-F238E27FC236}">
                <a16:creationId xmlns:a16="http://schemas.microsoft.com/office/drawing/2014/main" id="{1F63A2BF-2A21-4A32-A598-DAA102949D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1245" y="2649204"/>
            <a:ext cx="2249951" cy="2228077"/>
          </a:xfrm>
          <a:prstGeom prst="rect">
            <a:avLst/>
          </a:prstGeom>
        </p:spPr>
      </p:pic>
      <p:pic>
        <p:nvPicPr>
          <p:cNvPr id="15" name="Grafik 14">
            <a:extLst>
              <a:ext uri="{FF2B5EF4-FFF2-40B4-BE49-F238E27FC236}">
                <a16:creationId xmlns:a16="http://schemas.microsoft.com/office/drawing/2014/main" id="{FCD02032-61B3-4374-9178-1157DEC9B5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039" y="5030522"/>
            <a:ext cx="2249951" cy="1591478"/>
          </a:xfrm>
          <a:prstGeom prst="rect">
            <a:avLst/>
          </a:prstGeom>
        </p:spPr>
      </p:pic>
      <p:pic>
        <p:nvPicPr>
          <p:cNvPr id="17" name="Grafik 16">
            <a:extLst>
              <a:ext uri="{FF2B5EF4-FFF2-40B4-BE49-F238E27FC236}">
                <a16:creationId xmlns:a16="http://schemas.microsoft.com/office/drawing/2014/main" id="{5C479738-44E0-46EF-B7F6-21655048E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62611" y="4936921"/>
            <a:ext cx="2175824" cy="1778680"/>
          </a:xfrm>
          <a:prstGeom prst="rect">
            <a:avLst/>
          </a:prstGeom>
        </p:spPr>
      </p:pic>
      <p:pic>
        <p:nvPicPr>
          <p:cNvPr id="19" name="Grafik 18">
            <a:extLst>
              <a:ext uri="{FF2B5EF4-FFF2-40B4-BE49-F238E27FC236}">
                <a16:creationId xmlns:a16="http://schemas.microsoft.com/office/drawing/2014/main" id="{6E5DD92F-36F1-4029-AB7B-3278ACA66B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9806" y="233816"/>
            <a:ext cx="1929939" cy="2186520"/>
          </a:xfrm>
          <a:prstGeom prst="rect">
            <a:avLst/>
          </a:prstGeom>
        </p:spPr>
      </p:pic>
      <p:pic>
        <p:nvPicPr>
          <p:cNvPr id="21" name="Grafik 20">
            <a:extLst>
              <a:ext uri="{FF2B5EF4-FFF2-40B4-BE49-F238E27FC236}">
                <a16:creationId xmlns:a16="http://schemas.microsoft.com/office/drawing/2014/main" id="{E0DE1C7B-6149-411B-B749-A452937D91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6056" y="4964927"/>
            <a:ext cx="3829296" cy="1689308"/>
          </a:xfrm>
          <a:prstGeom prst="rect">
            <a:avLst/>
          </a:prstGeom>
        </p:spPr>
      </p:pic>
      <p:pic>
        <p:nvPicPr>
          <p:cNvPr id="23" name="Grafik 22">
            <a:extLst>
              <a:ext uri="{FF2B5EF4-FFF2-40B4-BE49-F238E27FC236}">
                <a16:creationId xmlns:a16="http://schemas.microsoft.com/office/drawing/2014/main" id="{E61D35B7-7573-46EB-B65C-DB53A19F4C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5039" y="2649204"/>
            <a:ext cx="1529391" cy="2186520"/>
          </a:xfrm>
          <a:prstGeom prst="rect">
            <a:avLst/>
          </a:prstGeom>
        </p:spPr>
      </p:pic>
    </p:spTree>
    <p:extLst>
      <p:ext uri="{BB962C8B-B14F-4D97-AF65-F5344CB8AC3E}">
        <p14:creationId xmlns:p14="http://schemas.microsoft.com/office/powerpoint/2010/main" val="363983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ms_pptselling_tp01017848">
  <a:themeElements>
    <a:clrScheme name="ms_pptselling_tp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ms_pptselling_tp01017848">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_pptselling_tp01017848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ms_pptselling_tp01017848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ms_pptselling_tp01017848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ms_pptselling_tp01017848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ms_pptselling_tp01017848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ms_pptselling_tp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f105ad54-119a-4495-aa55-0e28b6b4ad2f">false</MarketSpecific>
    <ApprovalStatus xmlns="f105ad54-119a-4495-aa55-0e28b6b4ad2f">InProgress</ApprovalStatus>
    <LocComments xmlns="f105ad54-119a-4495-aa55-0e28b6b4ad2f" xsi:nil="true"/>
    <DirectSourceMarket xmlns="f105ad54-119a-4495-aa55-0e28b6b4ad2f">english</DirectSourceMarket>
    <ThumbnailAssetId xmlns="f105ad54-119a-4495-aa55-0e28b6b4ad2f" xsi:nil="true"/>
    <PrimaryImageGen xmlns="f105ad54-119a-4495-aa55-0e28b6b4ad2f">true</PrimaryImageGen>
    <LegacyData xmlns="f105ad54-119a-4495-aa55-0e28b6b4ad2f" xsi:nil="true"/>
    <TPFriendlyName xmlns="f105ad54-119a-4495-aa55-0e28b6b4ad2f" xsi:nil="true"/>
    <NumericId xmlns="f105ad54-119a-4495-aa55-0e28b6b4ad2f" xsi:nil="true"/>
    <LocRecommendedHandoff xmlns="f105ad54-119a-4495-aa55-0e28b6b4ad2f" xsi:nil="true"/>
    <BlockPublish xmlns="f105ad54-119a-4495-aa55-0e28b6b4ad2f">false</BlockPublish>
    <BusinessGroup xmlns="f105ad54-119a-4495-aa55-0e28b6b4ad2f" xsi:nil="true"/>
    <OpenTemplate xmlns="f105ad54-119a-4495-aa55-0e28b6b4ad2f">true</OpenTemplate>
    <SourceTitle xmlns="f105ad54-119a-4495-aa55-0e28b6b4ad2f">Sales presentation on product or service</SourceTitle>
    <APEditor xmlns="f105ad54-119a-4495-aa55-0e28b6b4ad2f">
      <UserInfo>
        <DisplayName/>
        <AccountId xsi:nil="true"/>
        <AccountType/>
      </UserInfo>
    </APEditor>
    <UALocComments xmlns="f105ad54-119a-4495-aa55-0e28b6b4ad2f">2007 Template UpLeveling Do Not HandOff</UALocComments>
    <IntlLangReviewDate xmlns="f105ad54-119a-4495-aa55-0e28b6b4ad2f" xsi:nil="true"/>
    <PublishStatusLookup xmlns="f105ad54-119a-4495-aa55-0e28b6b4ad2f">
      <Value>556742</Value>
      <Value>556751</Value>
    </PublishStatusLookup>
    <ParentAssetId xmlns="f105ad54-119a-4495-aa55-0e28b6b4ad2f" xsi:nil="true"/>
    <FeatureTagsTaxHTField0 xmlns="f105ad54-119a-4495-aa55-0e28b6b4ad2f">
      <Terms xmlns="http://schemas.microsoft.com/office/infopath/2007/PartnerControls"/>
    </FeatureTagsTaxHTField0>
    <MachineTranslated xmlns="f105ad54-119a-4495-aa55-0e28b6b4ad2f">false</MachineTranslated>
    <Providers xmlns="f105ad54-119a-4495-aa55-0e28b6b4ad2f" xsi:nil="true"/>
    <OriginalSourceMarket xmlns="f105ad54-119a-4495-aa55-0e28b6b4ad2f">english</OriginalSourceMarket>
    <APDescription xmlns="f105ad54-119a-4495-aa55-0e28b6b4ad2f" xsi:nil="true"/>
    <ContentItem xmlns="f105ad54-119a-4495-aa55-0e28b6b4ad2f" xsi:nil="true"/>
    <ClipArtFilename xmlns="f105ad54-119a-4495-aa55-0e28b6b4ad2f" xsi:nil="true"/>
    <TPInstallLocation xmlns="f105ad54-119a-4495-aa55-0e28b6b4ad2f" xsi:nil="true"/>
    <TimesCloned xmlns="f105ad54-119a-4495-aa55-0e28b6b4ad2f" xsi:nil="true"/>
    <PublishTargets xmlns="f105ad54-119a-4495-aa55-0e28b6b4ad2f">OfficeOnline,OfficeOnlineVNext</PublishTargets>
    <AcquiredFrom xmlns="f105ad54-119a-4495-aa55-0e28b6b4ad2f">Internal MS</AcquiredFrom>
    <AssetStart xmlns="f105ad54-119a-4495-aa55-0e28b6b4ad2f">2012-01-17T22:47:00+00:00</AssetStart>
    <FriendlyTitle xmlns="f105ad54-119a-4495-aa55-0e28b6b4ad2f" xsi:nil="true"/>
    <Provider xmlns="f105ad54-119a-4495-aa55-0e28b6b4ad2f" xsi:nil="true"/>
    <LastHandOff xmlns="f105ad54-119a-4495-aa55-0e28b6b4ad2f" xsi:nil="true"/>
    <TPClientViewer xmlns="f105ad54-119a-4495-aa55-0e28b6b4ad2f" xsi:nil="true"/>
    <TemplateStatus xmlns="f105ad54-119a-4495-aa55-0e28b6b4ad2f">Complete</TemplateStatus>
    <ShowIn xmlns="f105ad54-119a-4495-aa55-0e28b6b4ad2f">Show everywhere</ShowIn>
    <CSXHash xmlns="f105ad54-119a-4495-aa55-0e28b6b4ad2f" xsi:nil="true"/>
    <Downloads xmlns="f105ad54-119a-4495-aa55-0e28b6b4ad2f">0</Downloads>
    <VoteCount xmlns="f105ad54-119a-4495-aa55-0e28b6b4ad2f" xsi:nil="true"/>
    <OOCacheId xmlns="f105ad54-119a-4495-aa55-0e28b6b4ad2f" xsi:nil="true"/>
    <IsDeleted xmlns="f105ad54-119a-4495-aa55-0e28b6b4ad2f">false</IsDeleted>
    <InternalTagsTaxHTField0 xmlns="f105ad54-119a-4495-aa55-0e28b6b4ad2f">
      <Terms xmlns="http://schemas.microsoft.com/office/infopath/2007/PartnerControls"/>
    </InternalTagsTaxHTField0>
    <UANotes xmlns="f105ad54-119a-4495-aa55-0e28b6b4ad2f">2003 to 2007 conversion</UANotes>
    <AssetExpire xmlns="f105ad54-119a-4495-aa55-0e28b6b4ad2f">2035-01-01T08:00:00+00:00</AssetExpire>
    <CSXSubmissionMarket xmlns="f105ad54-119a-4495-aa55-0e28b6b4ad2f" xsi:nil="true"/>
    <DSATActionTaken xmlns="f105ad54-119a-4495-aa55-0e28b6b4ad2f" xsi:nil="true"/>
    <SubmitterId xmlns="f105ad54-119a-4495-aa55-0e28b6b4ad2f" xsi:nil="true"/>
    <EditorialTags xmlns="f105ad54-119a-4495-aa55-0e28b6b4ad2f" xsi:nil="true"/>
    <TPExecutable xmlns="f105ad54-119a-4495-aa55-0e28b6b4ad2f" xsi:nil="true"/>
    <CSXSubmissionDate xmlns="f105ad54-119a-4495-aa55-0e28b6b4ad2f" xsi:nil="true"/>
    <CSXUpdate xmlns="f105ad54-119a-4495-aa55-0e28b6b4ad2f">false</CSXUpdate>
    <AssetType xmlns="f105ad54-119a-4495-aa55-0e28b6b4ad2f">TP</AssetType>
    <ApprovalLog xmlns="f105ad54-119a-4495-aa55-0e28b6b4ad2f" xsi:nil="true"/>
    <BugNumber xmlns="f105ad54-119a-4495-aa55-0e28b6b4ad2f" xsi:nil="true"/>
    <OriginAsset xmlns="f105ad54-119a-4495-aa55-0e28b6b4ad2f" xsi:nil="true"/>
    <TPComponent xmlns="f105ad54-119a-4495-aa55-0e28b6b4ad2f" xsi:nil="true"/>
    <Milestone xmlns="f105ad54-119a-4495-aa55-0e28b6b4ad2f" xsi:nil="true"/>
    <RecommendationsModifier xmlns="f105ad54-119a-4495-aa55-0e28b6b4ad2f" xsi:nil="true"/>
    <Component xmlns="c7af2036-029c-470e-8042-297c68a41472" xsi:nil="true"/>
    <Description0 xmlns="c7af2036-029c-470e-8042-297c68a41472" xsi:nil="true"/>
    <AssetId xmlns="f105ad54-119a-4495-aa55-0e28b6b4ad2f">TP102817384</AssetId>
    <PolicheckWords xmlns="f105ad54-119a-4495-aa55-0e28b6b4ad2f" xsi:nil="true"/>
    <TPLaunchHelpLink xmlns="f105ad54-119a-4495-aa55-0e28b6b4ad2f" xsi:nil="true"/>
    <IntlLocPriority xmlns="f105ad54-119a-4495-aa55-0e28b6b4ad2f" xsi:nil="true"/>
    <TPApplication xmlns="f105ad54-119a-4495-aa55-0e28b6b4ad2f" xsi:nil="true"/>
    <IntlLangReviewer xmlns="f105ad54-119a-4495-aa55-0e28b6b4ad2f" xsi:nil="true"/>
    <HandoffToMSDN xmlns="f105ad54-119a-4495-aa55-0e28b6b4ad2f" xsi:nil="true"/>
    <PlannedPubDate xmlns="f105ad54-119a-4495-aa55-0e28b6b4ad2f" xsi:nil="true"/>
    <CrawlForDependencies xmlns="f105ad54-119a-4495-aa55-0e28b6b4ad2f">false</CrawlForDependencies>
    <LocLastLocAttemptVersionLookup xmlns="f105ad54-119a-4495-aa55-0e28b6b4ad2f">791280</LocLastLocAttemptVersionLookup>
    <TrustLevel xmlns="f105ad54-119a-4495-aa55-0e28b6b4ad2f">1 Microsoft Managed Content</TrustLevel>
    <CampaignTagsTaxHTField0 xmlns="f105ad54-119a-4495-aa55-0e28b6b4ad2f">
      <Terms xmlns="http://schemas.microsoft.com/office/infopath/2007/PartnerControls"/>
    </CampaignTagsTaxHTField0>
    <TPNamespace xmlns="f105ad54-119a-4495-aa55-0e28b6b4ad2f" xsi:nil="true"/>
    <TaxCatchAll xmlns="f105ad54-119a-4495-aa55-0e28b6b4ad2f"/>
    <IsSearchable xmlns="f105ad54-119a-4495-aa55-0e28b6b4ad2f">true</IsSearchable>
    <TemplateTemplateType xmlns="f105ad54-119a-4495-aa55-0e28b6b4ad2f">PowerPoint 2003 Default</TemplateTemplateType>
    <Markets xmlns="f105ad54-119a-4495-aa55-0e28b6b4ad2f"/>
    <IntlLangReview xmlns="f105ad54-119a-4495-aa55-0e28b6b4ad2f">false</IntlLangReview>
    <UAProjectedTotalWords xmlns="f105ad54-119a-4495-aa55-0e28b6b4ad2f" xsi:nil="true"/>
    <OutputCachingOn xmlns="f105ad54-119a-4495-aa55-0e28b6b4ad2f">false</OutputCachingOn>
    <AverageRating xmlns="f105ad54-119a-4495-aa55-0e28b6b4ad2f" xsi:nil="true"/>
    <LocMarketGroupTiers2 xmlns="f105ad54-119a-4495-aa55-0e28b6b4ad2f">,t:Tier 1,t:Tier 2,t:Tier 3,</LocMarketGroupTiers2>
    <APAuthor xmlns="f105ad54-119a-4495-aa55-0e28b6b4ad2f">
      <UserInfo>
        <DisplayName/>
        <AccountId>2721</AccountId>
        <AccountType/>
      </UserInfo>
    </APAuthor>
    <TPCommandLine xmlns="f105ad54-119a-4495-aa55-0e28b6b4ad2f" xsi:nil="true"/>
    <LocManualTestRequired xmlns="f105ad54-119a-4495-aa55-0e28b6b4ad2f">false</LocManualTestRequired>
    <TPAppVersion xmlns="f105ad54-119a-4495-aa55-0e28b6b4ad2f" xsi:nil="true"/>
    <EditorialStatus xmlns="f105ad54-119a-4495-aa55-0e28b6b4ad2f" xsi:nil="true"/>
    <LastModifiedDateTime xmlns="f105ad54-119a-4495-aa55-0e28b6b4ad2f" xsi:nil="true"/>
    <TPLaunchHelpLinkType xmlns="f105ad54-119a-4495-aa55-0e28b6b4ad2f">Template</TPLaunchHelpLinkType>
    <OriginalRelease xmlns="f105ad54-119a-4495-aa55-0e28b6b4ad2f">14</OriginalRelease>
    <ScenarioTagsTaxHTField0 xmlns="f105ad54-119a-4495-aa55-0e28b6b4ad2f">
      <Terms xmlns="http://schemas.microsoft.com/office/infopath/2007/PartnerControls"/>
    </ScenarioTagsTaxHTField0>
    <LocalizationTagsTaxHTField0 xmlns="f105ad54-119a-4495-aa55-0e28b6b4ad2f">
      <Terms xmlns="http://schemas.microsoft.com/office/infopath/2007/PartnerControls"/>
    </LocalizationTagsTaxHTField0>
    <Manager xmlns="f105ad54-119a-4495-aa55-0e28b6b4ad2f" xsi:nil="true"/>
    <UALocRecommendation xmlns="f105ad54-119a-4495-aa55-0e28b6b4ad2f">Localize</UALocRecommendation>
    <ArtSampleDocs xmlns="f105ad54-119a-4495-aa55-0e28b6b4ad2f" xsi:nil="true"/>
    <UACurrentWords xmlns="f105ad54-119a-4495-aa55-0e28b6b4ad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745797-5354-4A64-8D9B-5CB8E0827FA9}">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customXml/itemProps2.xml><?xml version="1.0" encoding="utf-8"?>
<ds:datastoreItem xmlns:ds="http://schemas.openxmlformats.org/officeDocument/2006/customXml" ds:itemID="{81BCDE61-2DC5-48F4-BBCD-EDCC478FF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3E7D8-5036-480B-9296-5AA905E81B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zum Verkaufen von Produkten oder Dienstleistungen</Template>
  <TotalTime>0</TotalTime>
  <Words>585</Words>
  <Application>Microsoft Office PowerPoint</Application>
  <PresentationFormat>Bildschirmpräsentation (4:3)</PresentationFormat>
  <Paragraphs>7</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Calibri</vt:lpstr>
      <vt:lpstr>Garamond</vt:lpstr>
      <vt:lpstr>Times New Roman</vt:lpstr>
      <vt:lpstr>ms_pptselling_tp01017848</vt:lpstr>
      <vt:lpstr>KUCHENPARADE und HOCHZEITSGEBÄCK Beitrag von Susi Hedrich</vt:lpstr>
      <vt:lpstr>    Was wären die „Kerwei“ oder die Hochzeiten in Jahrmarkt ohne die schön verzierten Torten gewesen? Hauptsächlich wurden sie zu meiner Zeit mit Buttercreme hergestellt. Eine richtige „Tortenschau“ wurde an den Hochzeiten zelebriert, nach dem das Hauptessen abgeschlossen war. Freiwillige Kellner (hauptsächlich jüngere Verwandte) brachten die Torten und Kuchen zu Klängen der Marschmusik in den Saal herein. Nicht zu unterschätzen waren aber ebenso das Kleingebäck (Mehlspeis) und die verschiedenen Arten von „Schnitten“, die auch aufgetischt wurden. Diese süßen Leckereien waren der kulinarische Höhepunkt jeder Hochzeitsfeier, vor allem für die Frauen und Kinder. Mit viel Liebe und Fingerfertigkeit haben Frauen den schmackhaften Kuchen und die Torten gebacken. Die Hochzeitsvorbereitung und -organisation musste schon einige Zeit vorher beginnen. Eine Woche vor dem besonderen Anlass kam die Verwandtschaft in dem Haus der Braut oder des Bräutigams fast jeden Tag zusammen. Eine selbsterlernte „Hochzeitsköchin“ oder Berufsköchin wurde mit hinzugezogen. Sie gab die Anweisungen und diktierte den Plan der kulinarischen Vorgehensweise. Es wurden viele Vorarbeiten für das Fest geleistet, alle Lebensmittel und Getränke bereitgestellt. Dann wurde geschlachtet, Wurst gemacht und gebacken. Lustig ging es dabei auch zu, es wurde viel geredet und gelacht. </vt:lpstr>
      <vt:lpstr> Am Tag der Hochzeit, vor der kirchlichen Trauung, gab es schon den „Laabkuche“ (Gugelhupf), der in der Nachbarschaft der Brautleute verteilt wurde, aber auch an die Zuschauer korbweise als „Torekuche“. Das war ein großer Aufwand, soviel Kuchen vorher zu backen. Weil es ihn sonst nicht gab, waren die Nachbarn und Verwandten froh, ein Stück davon frisch gebacken genießen zu können.  Abends nach der Trauung gab es das große Hochzeitsessen. Tagsüber halfen einige Bekannte und Verwandte in der Küche neben dem Veranstaltungssaal („Kamin“) mit der „Hochzeitsköchin“ das Festmahl vorzubereiten. Die Paare, die in Jahrmarkt geheiratet haben, wissen wie schwierig es war, alle Lebensmittel für das Hochzeitsmahl in der damaligen Zeit „auftreiben“ zu müssen. Es war auch eine organisatorische Herausforderung, solch eine große Feier im Rahmen von 100 – 300 Gästen auf die Beine zu stellen. Der Zusammenhalt und die gegenseitige Mithilfe der Familien und Freunde trug dazu bei, dass so schöne und große Hochzeiten gefeiert werden konnten. Besonders die „Hochzeitsköchin“ hatte einen großen Anteil daran. Es war viel Arbeit und anstrengend für alle Verwandten und Freunde, die mitgeholfen hatten, aber für das junge Brautpaar sollte es unvergesslich und der „schönste Tag“ im Leben sein. Gute Stimmung und ein gutes Gelingen sorgten als Ausgleich für die vorhergehende Anstrengung.   Erfreulich und erleichternd war es, als wir hier in der neuen Heimat die große Auswahl an Küchenzutaten kaufen konnten. Wir sind in einem Schlaraffenland für Konditoren und Bäcker, die ihre Kreativität ausleben können. Aber auch unsere Mütter und Großmütter genossen die Fülle in vollen Zügen, endlich ohne Einschränkung kochen und backen zu können. „Selbstgemachtes“ schmeckt doch immer am besten, deshalb verwöhnen auch wir unsere Kinder und Enkelkinder damit.      </vt:lpstr>
      <vt:lpstr>Margarethe Heckmann</vt:lpstr>
      <vt:lpstr>Früh übt sich, wer Meister werden will</vt:lpstr>
      <vt:lpstr>Bewirtung auf einer Hochzeit in Jahrmarkt</vt:lpstr>
      <vt:lpstr>Anneliese Janzer mit ihren beiden Töchtern Yvonne und Ariane</vt:lpstr>
      <vt:lpstr>PowerPoint-Präsentation</vt:lpstr>
    </vt:vector>
  </TitlesOfParts>
  <Manager/>
  <Company>Moravia IT,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KUCHENPARADE Beitrag von Susi Hedrich</dc:title>
  <dc:subject/>
  <dc:creator>Helen</dc:creator>
  <cp:keywords/>
  <dc:description/>
  <cp:lastModifiedBy>Heidi</cp:lastModifiedBy>
  <cp:revision>10</cp:revision>
  <dcterms:created xsi:type="dcterms:W3CDTF">2021-12-01T21:31:30Z</dcterms:created>
  <dcterms:modified xsi:type="dcterms:W3CDTF">2021-12-05T13:16:04Z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TC010178481031</vt:lpwstr>
  </property>
  <property fmtid="{D5CDD505-2E9C-101B-9397-08002B2CF9AE}" pid="3" name="InternalTags">
    <vt:lpwstr/>
  </property>
  <property fmtid="{D5CDD505-2E9C-101B-9397-08002B2CF9AE}" pid="4" name="ContentTypeId">
    <vt:lpwstr>0x01010037696D9D1D95EC45A9440548E782419D04008C4669C20C93454ABB50E332FADBDDBE</vt:lpwstr>
  </property>
  <property fmtid="{D5CDD505-2E9C-101B-9397-08002B2CF9AE}" pid="5" name="FeatureTags">
    <vt:lpwstr/>
  </property>
  <property fmtid="{D5CDD505-2E9C-101B-9397-08002B2CF9AE}" pid="6" name="LocalizationTags">
    <vt:lpwstr/>
  </property>
  <property fmtid="{D5CDD505-2E9C-101B-9397-08002B2CF9AE}" pid="7" name="CampaignTags">
    <vt:lpwstr/>
  </property>
  <property fmtid="{D5CDD505-2E9C-101B-9397-08002B2CF9AE}" pid="8" name="ScenarioTags">
    <vt:lpwstr/>
  </property>
  <property fmtid="{D5CDD505-2E9C-101B-9397-08002B2CF9AE}" pid="9" name="Order">
    <vt:r8>13788100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