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64" r:id="rId6"/>
    <p:sldId id="26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12/9/2021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12/9/2021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12/9/2021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kuechengoetter.de/warenkunde/polenta" TargetMode="External"/><Relationship Id="rId7" Type="http://schemas.openxmlformats.org/officeDocument/2006/relationships/image" Target="../media/image10.jpg"/><Relationship Id="rId2" Type="http://schemas.openxmlformats.org/officeDocument/2006/relationships/hyperlink" Target="https://www.kuechengoetter.de/rezepte/mamaliga-rumaenische-polentaschnitten-96112" TargetMode="External"/><Relationship Id="rId1" Type="http://schemas.openxmlformats.org/officeDocument/2006/relationships/slideLayout" Target="../slideLayouts/slideLayout2.xml"/><Relationship Id="rId6" Type="http://schemas.openxmlformats.org/officeDocument/2006/relationships/hyperlink" Target="https://www.kuechengoetter.de/warenkunde/butter" TargetMode="External"/><Relationship Id="rId5" Type="http://schemas.openxmlformats.org/officeDocument/2006/relationships/hyperlink" Target="https://www.kuechengoetter.de/warenkunde/milch" TargetMode="External"/><Relationship Id="rId10" Type="http://schemas.openxmlformats.org/officeDocument/2006/relationships/image" Target="../media/image13.jpg"/><Relationship Id="rId4" Type="http://schemas.openxmlformats.org/officeDocument/2006/relationships/hyperlink" Target="https://www.kuechengoetter.de/warenkunde/sahne" TargetMode="Externa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D82B3-703D-4CB6-B181-ACA40B6FB386}"/>
              </a:ext>
            </a:extLst>
          </p:cNvPr>
          <p:cNvSpPr>
            <a:spLocks noGrp="1"/>
          </p:cNvSpPr>
          <p:nvPr>
            <p:ph type="ctrTitle"/>
          </p:nvPr>
        </p:nvSpPr>
        <p:spPr>
          <a:xfrm>
            <a:off x="302005" y="320938"/>
            <a:ext cx="8001736" cy="902383"/>
          </a:xfrm>
        </p:spPr>
        <p:txBody>
          <a:bodyPr>
            <a:noAutofit/>
          </a:bodyPr>
          <a:lstStyle/>
          <a:p>
            <a:r>
              <a:rPr lang="de-DE" sz="1800" b="1" i="1" dirty="0">
                <a:effectLst/>
                <a:latin typeface="Cambria" panose="02040503050406030204" pitchFamily="18" charset="0"/>
                <a:ea typeface="MS Mincho" panose="02020609040205080304" pitchFamily="49" charset="-128"/>
                <a:cs typeface="Times New Roman" panose="02020603050405020304" pitchFamily="18" charset="0"/>
              </a:rPr>
              <a:t> </a:t>
            </a:r>
            <a:br>
              <a:rPr lang="de-DE" sz="1800" b="1" i="1" dirty="0">
                <a:effectLst/>
                <a:latin typeface="Cambria" panose="02040503050406030204" pitchFamily="18" charset="0"/>
                <a:ea typeface="MS Mincho" panose="02020609040205080304" pitchFamily="49" charset="-128"/>
                <a:cs typeface="Times New Roman" panose="02020603050405020304" pitchFamily="18" charset="0"/>
              </a:rPr>
            </a:br>
            <a:r>
              <a:rPr lang="de-DE" sz="1800" b="1" i="1" dirty="0">
                <a:effectLst/>
                <a:latin typeface="Cambria" panose="02040503050406030204" pitchFamily="18" charset="0"/>
                <a:ea typeface="MS Mincho" panose="02020609040205080304" pitchFamily="49" charset="-128"/>
                <a:cs typeface="Times New Roman" panose="02020603050405020304" pitchFamily="18" charset="0"/>
              </a:rPr>
              <a:t>„Das blieb vom Doppeladler“</a:t>
            </a:r>
            <a:br>
              <a:rPr lang="de-DE" sz="1800" b="1" i="1" dirty="0">
                <a:effectLst/>
                <a:latin typeface="Cambria" panose="02040503050406030204" pitchFamily="18" charset="0"/>
                <a:ea typeface="MS Mincho" panose="02020609040205080304" pitchFamily="49" charset="-128"/>
                <a:cs typeface="Times New Roman" panose="02020603050405020304" pitchFamily="18" charset="0"/>
              </a:rPr>
            </a:br>
            <a:r>
              <a:rPr lang="de-DE" sz="1800" b="1" i="1" dirty="0">
                <a:effectLst/>
                <a:latin typeface="Cambria" panose="02040503050406030204" pitchFamily="18" charset="0"/>
                <a:ea typeface="MS Mincho" panose="02020609040205080304" pitchFamily="49" charset="-128"/>
                <a:cs typeface="Times New Roman" panose="02020603050405020304" pitchFamily="18" charset="0"/>
              </a:rPr>
              <a:t>Rückblick in unser schwäbisches „Kochgemisch“/ Von Luzian Geier</a:t>
            </a:r>
            <a:br>
              <a:rPr lang="de-DE" sz="1800" b="1" i="1" dirty="0">
                <a:effectLst/>
                <a:latin typeface="Cambria" panose="02040503050406030204" pitchFamily="18" charset="0"/>
                <a:ea typeface="MS Mincho" panose="02020609040205080304" pitchFamily="49" charset="-128"/>
                <a:cs typeface="Times New Roman" panose="02020603050405020304" pitchFamily="18" charset="0"/>
              </a:rPr>
            </a:br>
            <a:endParaRPr lang="de-DE" sz="1800" b="1" i="1" dirty="0"/>
          </a:p>
        </p:txBody>
      </p:sp>
      <p:sp>
        <p:nvSpPr>
          <p:cNvPr id="3" name="Untertitel 2">
            <a:extLst>
              <a:ext uri="{FF2B5EF4-FFF2-40B4-BE49-F238E27FC236}">
                <a16:creationId xmlns:a16="http://schemas.microsoft.com/office/drawing/2014/main" id="{FF38E0D7-3B62-475F-A376-AF61A3999F98}"/>
              </a:ext>
            </a:extLst>
          </p:cNvPr>
          <p:cNvSpPr>
            <a:spLocks noGrp="1"/>
          </p:cNvSpPr>
          <p:nvPr>
            <p:ph type="subTitle" idx="1"/>
          </p:nvPr>
        </p:nvSpPr>
        <p:spPr>
          <a:xfrm>
            <a:off x="302005" y="997728"/>
            <a:ext cx="10192623" cy="5226342"/>
          </a:xfrm>
        </p:spPr>
        <p:txBody>
          <a:bodyPr>
            <a:normAutofit/>
          </a:bodyPr>
          <a:lstStyle/>
          <a:p>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Der bekannte österreichische Publizist und Buchautor Ernst Trost (1933-2015) besuchte zu Dokumentationszwecken für sein Buch aus dem Jahr 1966 mit oben angeführtem Titel mehrere Länder bzw. historische Regionen im Bereich der vergangenen Habsburger Monarchie, darunter auch das (rumänische) Banat. Als Dank für die Einladung und Gastfreundschaft schickte er ein Exemplar mit Widmung „für Grete“ (Vollmann) nach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Warjasch</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Eine seiner vielen sehr zutreffenden und bildhaften Feststellungen im Buch bezog sich auf das Kochen. Dazu erklärte der Autor begeistert, dass man im Banat die Spuren der alten Monarchie am besten im Kochtopf finde. Die Frauen haben gern und viel gegenseitig entlehnt von dem, was letztendlich allen gut schmeckte, unabhängig der ethnischen Zugehörigkeit und tradierten Essgewohnheiten: Schnitzel,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Paprikasch</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Schmarren,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Mamaliga</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serbische Zwiebelbohnen und das sehr verbreitete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Djuwetsch</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etc. Das galt auch für die Backrezepte, die deutlich österreichischen und ungarischen Einfluss aufzeigen, von den weit verbreiteten und beliebten Linzer und Ischler bis zur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Dobosch</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-Torte und den „Grammel-</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Pogatschl</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Die laufende Bereicherung der Küchenrezepte überdauerte die Doppelmonarchie, das belegt die Internationalität in den Küchen in diesem historischen Raum weiter. Sie hat bei den Banater Deutschen vielfach selbst die Ausreise überlebt: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Vinete</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und Boeuf-Salat“ beispielsweise, aber auch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Paprikasch</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Djuwetsch</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„Mici“, geräucherte, gebratene oder gekochte „</a:t>
            </a:r>
            <a:r>
              <a:rPr lang="de-DE" sz="1800" dirty="0" err="1">
                <a:effectLst/>
                <a:latin typeface="Times New Roman" panose="02020603050405020304" pitchFamily="18" charset="0"/>
                <a:ea typeface="MS Mincho" panose="02020609040205080304" pitchFamily="49" charset="-128"/>
                <a:cs typeface="Times New Roman" panose="02020603050405020304" pitchFamily="18" charset="0"/>
              </a:rPr>
              <a:t>Brotworscht</a:t>
            </a:r>
            <a:r>
              <a:rPr lang="de-DE" sz="1800" dirty="0">
                <a:effectLst/>
                <a:latin typeface="Times New Roman" panose="02020603050405020304" pitchFamily="18" charset="0"/>
                <a:ea typeface="MS Mincho" panose="02020609040205080304" pitchFamily="49" charset="-128"/>
                <a:cs typeface="Times New Roman" panose="02020603050405020304" pitchFamily="18" charset="0"/>
              </a:rPr>
              <a:t>“ nicht minder, von der viele Schwaben-Männer behaupteten, man könne sie auch ohne Brot essen... </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de-DE" dirty="0"/>
          </a:p>
        </p:txBody>
      </p:sp>
    </p:spTree>
    <p:extLst>
      <p:ext uri="{BB962C8B-B14F-4D97-AF65-F5344CB8AC3E}">
        <p14:creationId xmlns:p14="http://schemas.microsoft.com/office/powerpoint/2010/main" val="82055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5B269-D731-4984-959C-DA03456CFE2A}"/>
              </a:ext>
            </a:extLst>
          </p:cNvPr>
          <p:cNvSpPr>
            <a:spLocks noGrp="1"/>
          </p:cNvSpPr>
          <p:nvPr>
            <p:ph type="ctrTitle"/>
          </p:nvPr>
        </p:nvSpPr>
        <p:spPr>
          <a:xfrm>
            <a:off x="4919834" y="335560"/>
            <a:ext cx="2714148" cy="796954"/>
          </a:xfrm>
        </p:spPr>
        <p:txBody>
          <a:bodyPr>
            <a:normAutofit/>
          </a:bodyPr>
          <a:lstStyle/>
          <a:p>
            <a:pPr algn="ctr"/>
            <a:r>
              <a:rPr lang="de-DE" sz="2000" i="1" dirty="0"/>
              <a:t>Boeuf-Salat</a:t>
            </a:r>
          </a:p>
        </p:txBody>
      </p:sp>
      <p:sp>
        <p:nvSpPr>
          <p:cNvPr id="3" name="Untertitel 2">
            <a:extLst>
              <a:ext uri="{FF2B5EF4-FFF2-40B4-BE49-F238E27FC236}">
                <a16:creationId xmlns:a16="http://schemas.microsoft.com/office/drawing/2014/main" id="{D1D82637-C024-423D-B89C-13FB92FF9478}"/>
              </a:ext>
            </a:extLst>
          </p:cNvPr>
          <p:cNvSpPr>
            <a:spLocks noGrp="1"/>
          </p:cNvSpPr>
          <p:nvPr>
            <p:ph type="subTitle" idx="1"/>
          </p:nvPr>
        </p:nvSpPr>
        <p:spPr>
          <a:xfrm>
            <a:off x="4919834" y="1744910"/>
            <a:ext cx="2714148" cy="4278385"/>
          </a:xfrm>
        </p:spPr>
        <p:txBody>
          <a:bodyPr>
            <a:normAutofit/>
          </a:bodyPr>
          <a:lstStyle/>
          <a:p>
            <a:r>
              <a:rPr lang="de-DE" sz="1600" dirty="0"/>
              <a:t>Das gekochte Fleisch aus einer Rind- oder Hühnersuppe in kleine Würfel schneiden. Das gekochte Gemüse aus der Suppe klein schneiden, blanchierte Erbsen dazu, Gewürzgurken, Senf, Pfeffer und Salz. Das ganze mischen und Mayonnaise dazu geben. Empfehlenswert über Nacht im Kühlschrank stehen lassen.</a:t>
            </a:r>
          </a:p>
          <a:p>
            <a:endParaRPr lang="de-DE" dirty="0"/>
          </a:p>
        </p:txBody>
      </p:sp>
      <p:pic>
        <p:nvPicPr>
          <p:cNvPr id="5" name="Grafik 4">
            <a:extLst>
              <a:ext uri="{FF2B5EF4-FFF2-40B4-BE49-F238E27FC236}">
                <a16:creationId xmlns:a16="http://schemas.microsoft.com/office/drawing/2014/main" id="{6FC1758A-0266-4D62-83AA-FF9375270BC4}"/>
              </a:ext>
            </a:extLst>
          </p:cNvPr>
          <p:cNvPicPr>
            <a:picLocks noChangeAspect="1"/>
          </p:cNvPicPr>
          <p:nvPr/>
        </p:nvPicPr>
        <p:blipFill>
          <a:blip r:embed="rId2"/>
          <a:stretch>
            <a:fillRect/>
          </a:stretch>
        </p:blipFill>
        <p:spPr>
          <a:xfrm rot="5400000">
            <a:off x="-279854" y="1420539"/>
            <a:ext cx="5501682" cy="4145453"/>
          </a:xfrm>
          <a:prstGeom prst="rect">
            <a:avLst/>
          </a:prstGeom>
        </p:spPr>
      </p:pic>
      <p:pic>
        <p:nvPicPr>
          <p:cNvPr id="7" name="Grafik 6">
            <a:extLst>
              <a:ext uri="{FF2B5EF4-FFF2-40B4-BE49-F238E27FC236}">
                <a16:creationId xmlns:a16="http://schemas.microsoft.com/office/drawing/2014/main" id="{EFB89A52-3A80-46A0-9B9A-922AA248D34B}"/>
              </a:ext>
            </a:extLst>
          </p:cNvPr>
          <p:cNvPicPr>
            <a:picLocks noChangeAspect="1"/>
          </p:cNvPicPr>
          <p:nvPr/>
        </p:nvPicPr>
        <p:blipFill>
          <a:blip r:embed="rId3"/>
          <a:stretch>
            <a:fillRect/>
          </a:stretch>
        </p:blipFill>
        <p:spPr>
          <a:xfrm rot="5400000">
            <a:off x="7165509" y="1493711"/>
            <a:ext cx="5429024" cy="4071768"/>
          </a:xfrm>
          <a:prstGeom prst="rect">
            <a:avLst/>
          </a:prstGeom>
        </p:spPr>
      </p:pic>
    </p:spTree>
    <p:extLst>
      <p:ext uri="{BB962C8B-B14F-4D97-AF65-F5344CB8AC3E}">
        <p14:creationId xmlns:p14="http://schemas.microsoft.com/office/powerpoint/2010/main" val="196625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77761E4-B19A-4322-904E-6EAD54C56860}"/>
              </a:ext>
            </a:extLst>
          </p:cNvPr>
          <p:cNvSpPr>
            <a:spLocks noGrp="1"/>
          </p:cNvSpPr>
          <p:nvPr>
            <p:ph idx="1"/>
          </p:nvPr>
        </p:nvSpPr>
        <p:spPr>
          <a:xfrm>
            <a:off x="377505" y="1082179"/>
            <a:ext cx="3414319" cy="5243120"/>
          </a:xfrm>
        </p:spPr>
        <p:txBody>
          <a:bodyPr>
            <a:normAutofit fontScale="77500" lnSpcReduction="20000"/>
          </a:bodyPr>
          <a:lstStyle/>
          <a:p>
            <a:pPr marL="0" indent="0" algn="ctr">
              <a:lnSpc>
                <a:spcPts val="2100"/>
              </a:lnSpc>
              <a:spcAft>
                <a:spcPts val="800"/>
              </a:spcAft>
              <a:buNone/>
            </a:pPr>
            <a:r>
              <a:rPr lang="de-DE" sz="2000" b="1" dirty="0">
                <a:effectLst/>
                <a:latin typeface="Arial" panose="020B0604020202020204" pitchFamily="34" charset="0"/>
                <a:ea typeface="Times New Roman" panose="02020603050405020304" pitchFamily="18" charset="0"/>
                <a:cs typeface="Times New Roman" panose="02020603050405020304" pitchFamily="18" charset="0"/>
              </a:rPr>
              <a:t>Auberginensalat - Zubereitung</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2000" dirty="0">
                <a:effectLst/>
                <a:latin typeface="Arial" panose="020B0604020202020204" pitchFamily="34" charset="0"/>
                <a:ea typeface="Times New Roman" panose="02020603050405020304" pitchFamily="18" charset="0"/>
                <a:cs typeface="Times New Roman" panose="02020603050405020304" pitchFamily="18" charset="0"/>
              </a:rPr>
              <a:t>Backofen vorheizen (Ober-/ Unterhitze 220 °C/ Umluft 200 °C). In der Zwischenzeit Auberginen abbrausen, abtrocknen und jeweils der Länge nach aufschneiden. Auberginen auf einem mit Backpapier ausgelegten Backblech verteilen und im Backofen ca. 25 Minuten weich garen. Die Haut darf dabei ruhig schwarz werden. Auberginen anschließend auskühlen lassen und Fruchtfleisch mit einer Gabel vorsichtig herauslösen.</a:t>
            </a:r>
            <a:r>
              <a:rPr lang="de-DE" sz="2000" dirty="0">
                <a:latin typeface="Calibri" panose="020F0502020204030204" pitchFamily="34" charset="0"/>
                <a:ea typeface="Times New Roman" panose="02020603050405020304" pitchFamily="18" charset="0"/>
                <a:cs typeface="Times New Roman" panose="02020603050405020304" pitchFamily="18" charset="0"/>
              </a:rPr>
              <a:t> </a:t>
            </a:r>
            <a:r>
              <a:rPr lang="de-DE" sz="2000" dirty="0">
                <a:effectLst/>
                <a:latin typeface="Arial" panose="020B0604020202020204" pitchFamily="34" charset="0"/>
                <a:ea typeface="Times New Roman" panose="02020603050405020304" pitchFamily="18" charset="0"/>
                <a:cs typeface="Times New Roman" panose="02020603050405020304" pitchFamily="18" charset="0"/>
              </a:rPr>
              <a:t>Zwiebel schälen und fein würfeln. Auberginenfleisch mit Zwiebelwürfeln, Ei, Öl, Salz, Pfeffer, Zitronenabrieb und 1-2 EL Zitronensaft pürieren. Nach Belieben abschmecken. Man kann auch Mayonnaise untermischen.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pic>
        <p:nvPicPr>
          <p:cNvPr id="5" name="Grafik 4">
            <a:extLst>
              <a:ext uri="{FF2B5EF4-FFF2-40B4-BE49-F238E27FC236}">
                <a16:creationId xmlns:a16="http://schemas.microsoft.com/office/drawing/2014/main" id="{0FA676D4-5292-4F04-BA60-C9AD103A1463}"/>
              </a:ext>
            </a:extLst>
          </p:cNvPr>
          <p:cNvPicPr>
            <a:picLocks noChangeAspect="1"/>
          </p:cNvPicPr>
          <p:nvPr/>
        </p:nvPicPr>
        <p:blipFill>
          <a:blip r:embed="rId2"/>
          <a:stretch>
            <a:fillRect/>
          </a:stretch>
        </p:blipFill>
        <p:spPr>
          <a:xfrm>
            <a:off x="4188699" y="961937"/>
            <a:ext cx="2608976" cy="1954214"/>
          </a:xfrm>
          <a:prstGeom prst="rect">
            <a:avLst/>
          </a:prstGeom>
        </p:spPr>
      </p:pic>
      <p:pic>
        <p:nvPicPr>
          <p:cNvPr id="7" name="Grafik 6">
            <a:extLst>
              <a:ext uri="{FF2B5EF4-FFF2-40B4-BE49-F238E27FC236}">
                <a16:creationId xmlns:a16="http://schemas.microsoft.com/office/drawing/2014/main" id="{01CB8E24-64F1-4F49-9ACE-A6FBD5ED15BA}"/>
              </a:ext>
            </a:extLst>
          </p:cNvPr>
          <p:cNvPicPr>
            <a:picLocks noChangeAspect="1"/>
          </p:cNvPicPr>
          <p:nvPr/>
        </p:nvPicPr>
        <p:blipFill>
          <a:blip r:embed="rId3"/>
          <a:stretch>
            <a:fillRect/>
          </a:stretch>
        </p:blipFill>
        <p:spPr>
          <a:xfrm>
            <a:off x="7068125" y="847013"/>
            <a:ext cx="2467164" cy="1850613"/>
          </a:xfrm>
          <a:prstGeom prst="rect">
            <a:avLst/>
          </a:prstGeom>
        </p:spPr>
      </p:pic>
      <p:pic>
        <p:nvPicPr>
          <p:cNvPr id="9" name="Grafik 8">
            <a:extLst>
              <a:ext uri="{FF2B5EF4-FFF2-40B4-BE49-F238E27FC236}">
                <a16:creationId xmlns:a16="http://schemas.microsoft.com/office/drawing/2014/main" id="{15233F6E-C3D6-4A7A-80B2-CDA3044C5C23}"/>
              </a:ext>
            </a:extLst>
          </p:cNvPr>
          <p:cNvPicPr>
            <a:picLocks noChangeAspect="1"/>
          </p:cNvPicPr>
          <p:nvPr/>
        </p:nvPicPr>
        <p:blipFill>
          <a:blip r:embed="rId4"/>
          <a:stretch>
            <a:fillRect/>
          </a:stretch>
        </p:blipFill>
        <p:spPr>
          <a:xfrm>
            <a:off x="9751210" y="982050"/>
            <a:ext cx="2212275" cy="1657071"/>
          </a:xfrm>
          <a:prstGeom prst="rect">
            <a:avLst/>
          </a:prstGeom>
        </p:spPr>
      </p:pic>
      <p:pic>
        <p:nvPicPr>
          <p:cNvPr id="11" name="Grafik 10">
            <a:extLst>
              <a:ext uri="{FF2B5EF4-FFF2-40B4-BE49-F238E27FC236}">
                <a16:creationId xmlns:a16="http://schemas.microsoft.com/office/drawing/2014/main" id="{58460D96-FAD9-4338-8567-79A3BD700FCD}"/>
              </a:ext>
            </a:extLst>
          </p:cNvPr>
          <p:cNvPicPr>
            <a:picLocks noChangeAspect="1"/>
          </p:cNvPicPr>
          <p:nvPr/>
        </p:nvPicPr>
        <p:blipFill>
          <a:blip r:embed="rId5"/>
          <a:stretch>
            <a:fillRect/>
          </a:stretch>
        </p:blipFill>
        <p:spPr>
          <a:xfrm>
            <a:off x="4248624" y="3429000"/>
            <a:ext cx="2819501" cy="2467063"/>
          </a:xfrm>
          <a:prstGeom prst="rect">
            <a:avLst/>
          </a:prstGeom>
        </p:spPr>
      </p:pic>
      <p:pic>
        <p:nvPicPr>
          <p:cNvPr id="13" name="Grafik 12">
            <a:extLst>
              <a:ext uri="{FF2B5EF4-FFF2-40B4-BE49-F238E27FC236}">
                <a16:creationId xmlns:a16="http://schemas.microsoft.com/office/drawing/2014/main" id="{1267B4BE-6C10-4054-BF7F-03E284A3803E}"/>
              </a:ext>
            </a:extLst>
          </p:cNvPr>
          <p:cNvPicPr>
            <a:picLocks noChangeAspect="1"/>
          </p:cNvPicPr>
          <p:nvPr/>
        </p:nvPicPr>
        <p:blipFill>
          <a:blip r:embed="rId6"/>
          <a:stretch>
            <a:fillRect/>
          </a:stretch>
        </p:blipFill>
        <p:spPr>
          <a:xfrm>
            <a:off x="7600426" y="3133340"/>
            <a:ext cx="4142559" cy="2742610"/>
          </a:xfrm>
          <a:prstGeom prst="rect">
            <a:avLst/>
          </a:prstGeom>
        </p:spPr>
      </p:pic>
    </p:spTree>
    <p:extLst>
      <p:ext uri="{BB962C8B-B14F-4D97-AF65-F5344CB8AC3E}">
        <p14:creationId xmlns:p14="http://schemas.microsoft.com/office/powerpoint/2010/main" val="167755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14F9DB-136B-4B53-857A-659508AE69C5}"/>
              </a:ext>
            </a:extLst>
          </p:cNvPr>
          <p:cNvSpPr>
            <a:spLocks noGrp="1"/>
          </p:cNvSpPr>
          <p:nvPr>
            <p:ph idx="1"/>
          </p:nvPr>
        </p:nvSpPr>
        <p:spPr>
          <a:xfrm>
            <a:off x="587230" y="830510"/>
            <a:ext cx="4009938" cy="5388176"/>
          </a:xfrm>
        </p:spPr>
        <p:txBody>
          <a:bodyPr>
            <a:normAutofit fontScale="85000" lnSpcReduction="10000"/>
          </a:bodyPr>
          <a:lstStyle/>
          <a:p>
            <a:pPr>
              <a:lnSpc>
                <a:spcPct val="107000"/>
              </a:lnSpc>
              <a:spcAft>
                <a:spcPts val="800"/>
              </a:spcAft>
            </a:pPr>
            <a:r>
              <a:rPr lang="de-DE" sz="1800" b="1" i="1" dirty="0" err="1">
                <a:effectLst/>
                <a:latin typeface="Arial" panose="020B0604020202020204" pitchFamily="34" charset="0"/>
                <a:ea typeface="Times New Roman" panose="02020603050405020304" pitchFamily="18" charset="0"/>
                <a:cs typeface="Times New Roman" panose="02020603050405020304" pitchFamily="18" charset="0"/>
                <a:hlinkClick r:id="rId2" tooltip="Mamaliga – rumänische Polentaschnitten">
                  <a:extLst>
                    <a:ext uri="{A12FA001-AC4F-418D-AE19-62706E023703}">
                      <ahyp:hlinkClr xmlns:ahyp="http://schemas.microsoft.com/office/drawing/2018/hyperlinkcolor" val="tx"/>
                    </a:ext>
                  </a:extLst>
                </a:hlinkClick>
              </a:rPr>
              <a:t>Mămăliga</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der rumänische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Maisbrei</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ist das, was Spaghetti für die Italiener sind: Er gehört quasi zu jedem Gericht dazu und so mancher sieht </a:t>
            </a:r>
            <a:r>
              <a:rPr lang="de-DE" sz="1800" dirty="0">
                <a:latin typeface="Arial" panose="020B0604020202020204" pitchFamily="34" charset="0"/>
                <a:ea typeface="Times New Roman" panose="02020603050405020304" pitchFamily="18" charset="0"/>
                <a:cs typeface="Times New Roman" panose="02020603050405020304" pitchFamily="18" charset="0"/>
              </a:rPr>
              <a:t>in ihm </a:t>
            </a:r>
            <a:r>
              <a:rPr lang="de-DE" sz="1800" i="1" dirty="0">
                <a:latin typeface="Arial" panose="020B0604020202020204" pitchFamily="34" charset="0"/>
                <a:ea typeface="Times New Roman" panose="02020603050405020304" pitchFamily="18" charset="0"/>
                <a:cs typeface="Times New Roman" panose="02020603050405020304" pitchFamily="18" charset="0"/>
              </a:rPr>
              <a:t>das</a:t>
            </a:r>
            <a:r>
              <a:rPr lang="de-DE" sz="1800" dirty="0">
                <a:latin typeface="Arial" panose="020B0604020202020204" pitchFamily="34" charset="0"/>
                <a:ea typeface="Times New Roman" panose="02020603050405020304" pitchFamily="18" charset="0"/>
                <a:cs typeface="Times New Roman" panose="02020603050405020304" pitchFamily="18" charset="0"/>
              </a:rPr>
              <a:t>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rumänische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Nationalgericht</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klassische Zubereitung ähnelt der von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hlinkClick r:id="rId3" tooltip="Polenta">
                  <a:extLst>
                    <a:ext uri="{A12FA001-AC4F-418D-AE19-62706E023703}">
                      <ahyp:hlinkClr xmlns:ahyp="http://schemas.microsoft.com/office/drawing/2018/hyperlinkcolor" val="tx"/>
                    </a:ext>
                  </a:extLst>
                </a:hlinkClick>
              </a:rPr>
              <a:t>Polenta</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Maisgrieß</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wird in einem großen Topf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nur mit Wasser</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(keine Milch) und Salz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gekocht</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und kontinuierlich gerührt. In Rumänien wird hierfür ein gusseiserner Kessel (</a:t>
            </a:r>
            <a:r>
              <a:rPr lang="de-DE" sz="1800" i="1" dirty="0" err="1">
                <a:effectLst/>
                <a:latin typeface="Arial" panose="020B0604020202020204" pitchFamily="34" charset="0"/>
                <a:ea typeface="Times New Roman" panose="02020603050405020304" pitchFamily="18" charset="0"/>
                <a:cs typeface="Times New Roman" panose="02020603050405020304" pitchFamily="18" charset="0"/>
              </a:rPr>
              <a:t>ceaun</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zum Kochen verwendet. Das fertig gekochte, feste </a:t>
            </a:r>
            <a:r>
              <a:rPr lang="de-DE" sz="1800" i="1" dirty="0" err="1">
                <a:effectLst/>
                <a:latin typeface="Arial" panose="020B0604020202020204" pitchFamily="34" charset="0"/>
                <a:ea typeface="Times New Roman" panose="02020603050405020304" pitchFamily="18" charset="0"/>
                <a:cs typeface="Times New Roman" panose="02020603050405020304" pitchFamily="18" charset="0"/>
              </a:rPr>
              <a:t>Mămăligă</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wird traditionell mit einem Faden in mundgerechte Stücke geschnitten und mitzerbröseltem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Schafskäse</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garniert.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Für </a:t>
            </a:r>
            <a:r>
              <a:rPr lang="de-DE" sz="1800" i="1" dirty="0" err="1">
                <a:effectLst/>
                <a:latin typeface="Arial" panose="020B0604020202020204" pitchFamily="34" charset="0"/>
                <a:ea typeface="Times New Roman" panose="02020603050405020304" pitchFamily="18" charset="0"/>
                <a:cs typeface="Times New Roman" panose="02020603050405020304" pitchFamily="18" charset="0"/>
              </a:rPr>
              <a:t>Mămăligă</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gibt es zahlreiche Rezepte, je nachdem, ob er mit süßer oder saurer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hlinkClick r:id="rId4" tooltip="Sahne">
                  <a:extLst>
                    <a:ext uri="{A12FA001-AC4F-418D-AE19-62706E023703}">
                      <ahyp:hlinkClr xmlns:ahyp="http://schemas.microsoft.com/office/drawing/2018/hyperlinkcolor" val="tx"/>
                    </a:ext>
                  </a:extLst>
                </a:hlinkClick>
              </a:rPr>
              <a:t>Sahne</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hlinkClick r:id="rId5" tooltip="Milch">
                  <a:extLst>
                    <a:ext uri="{A12FA001-AC4F-418D-AE19-62706E023703}">
                      <ahyp:hlinkClr xmlns:ahyp="http://schemas.microsoft.com/office/drawing/2018/hyperlinkcolor" val="tx"/>
                    </a:ext>
                  </a:extLst>
                </a:hlinkClick>
              </a:rPr>
              <a:t>Milch</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oder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hlinkClick r:id="rId6" tooltip="Butter">
                  <a:extLst>
                    <a:ext uri="{A12FA001-AC4F-418D-AE19-62706E023703}">
                      <ahyp:hlinkClr xmlns:ahyp="http://schemas.microsoft.com/office/drawing/2018/hyperlinkcolor" val="tx"/>
                    </a:ext>
                  </a:extLst>
                </a:hlinkClick>
              </a:rPr>
              <a:t>Butter</a:t>
            </a:r>
            <a:r>
              <a:rPr lang="de-DE" sz="1800" b="1" dirty="0">
                <a:latin typeface="Arial" panose="020B0604020202020204" pitchFamily="34" charset="0"/>
                <a:ea typeface="Times New Roman" panose="02020603050405020304" pitchFamily="18" charset="0"/>
                <a:cs typeface="Times New Roman" panose="02020603050405020304" pitchFamily="18" charset="0"/>
              </a:rPr>
              <a:t>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zubereitet wird.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pic>
        <p:nvPicPr>
          <p:cNvPr id="5" name="Grafik 4">
            <a:extLst>
              <a:ext uri="{FF2B5EF4-FFF2-40B4-BE49-F238E27FC236}">
                <a16:creationId xmlns:a16="http://schemas.microsoft.com/office/drawing/2014/main" id="{3B527A25-8C12-4635-9F69-DB2C4949A6F2}"/>
              </a:ext>
            </a:extLst>
          </p:cNvPr>
          <p:cNvPicPr>
            <a:picLocks noChangeAspect="1"/>
          </p:cNvPicPr>
          <p:nvPr/>
        </p:nvPicPr>
        <p:blipFill>
          <a:blip r:embed="rId7"/>
          <a:stretch>
            <a:fillRect/>
          </a:stretch>
        </p:blipFill>
        <p:spPr>
          <a:xfrm>
            <a:off x="4938231" y="361189"/>
            <a:ext cx="3551427" cy="2536733"/>
          </a:xfrm>
          <a:prstGeom prst="rect">
            <a:avLst/>
          </a:prstGeom>
        </p:spPr>
      </p:pic>
      <p:pic>
        <p:nvPicPr>
          <p:cNvPr id="7" name="Grafik 6">
            <a:extLst>
              <a:ext uri="{FF2B5EF4-FFF2-40B4-BE49-F238E27FC236}">
                <a16:creationId xmlns:a16="http://schemas.microsoft.com/office/drawing/2014/main" id="{B21052D1-8458-48D5-B11D-CF775B011944}"/>
              </a:ext>
            </a:extLst>
          </p:cNvPr>
          <p:cNvPicPr>
            <a:picLocks noChangeAspect="1"/>
          </p:cNvPicPr>
          <p:nvPr/>
        </p:nvPicPr>
        <p:blipFill>
          <a:blip r:embed="rId8"/>
          <a:stretch>
            <a:fillRect/>
          </a:stretch>
        </p:blipFill>
        <p:spPr>
          <a:xfrm>
            <a:off x="8683469" y="361189"/>
            <a:ext cx="3178588" cy="2536733"/>
          </a:xfrm>
          <a:prstGeom prst="rect">
            <a:avLst/>
          </a:prstGeom>
        </p:spPr>
      </p:pic>
      <p:pic>
        <p:nvPicPr>
          <p:cNvPr id="9" name="Grafik 8">
            <a:extLst>
              <a:ext uri="{FF2B5EF4-FFF2-40B4-BE49-F238E27FC236}">
                <a16:creationId xmlns:a16="http://schemas.microsoft.com/office/drawing/2014/main" id="{C31B810F-87DF-4296-9B94-2AB43C77D17C}"/>
              </a:ext>
            </a:extLst>
          </p:cNvPr>
          <p:cNvPicPr>
            <a:picLocks noChangeAspect="1"/>
          </p:cNvPicPr>
          <p:nvPr/>
        </p:nvPicPr>
        <p:blipFill>
          <a:blip r:embed="rId9"/>
          <a:stretch>
            <a:fillRect/>
          </a:stretch>
        </p:blipFill>
        <p:spPr>
          <a:xfrm>
            <a:off x="4860622" y="3194796"/>
            <a:ext cx="4168572" cy="3023890"/>
          </a:xfrm>
          <a:prstGeom prst="rect">
            <a:avLst/>
          </a:prstGeom>
        </p:spPr>
      </p:pic>
      <p:pic>
        <p:nvPicPr>
          <p:cNvPr id="11" name="Grafik 10">
            <a:extLst>
              <a:ext uri="{FF2B5EF4-FFF2-40B4-BE49-F238E27FC236}">
                <a16:creationId xmlns:a16="http://schemas.microsoft.com/office/drawing/2014/main" id="{F7FB9F01-461C-435D-A7B6-FE13DC2D6DD0}"/>
              </a:ext>
            </a:extLst>
          </p:cNvPr>
          <p:cNvPicPr>
            <a:picLocks noChangeAspect="1"/>
          </p:cNvPicPr>
          <p:nvPr/>
        </p:nvPicPr>
        <p:blipFill>
          <a:blip r:embed="rId10"/>
          <a:stretch>
            <a:fillRect/>
          </a:stretch>
        </p:blipFill>
        <p:spPr>
          <a:xfrm rot="5400000">
            <a:off x="8990057" y="3635806"/>
            <a:ext cx="3375903" cy="2250602"/>
          </a:xfrm>
          <a:prstGeom prst="rect">
            <a:avLst/>
          </a:prstGeom>
        </p:spPr>
      </p:pic>
    </p:spTree>
    <p:extLst>
      <p:ext uri="{BB962C8B-B14F-4D97-AF65-F5344CB8AC3E}">
        <p14:creationId xmlns:p14="http://schemas.microsoft.com/office/powerpoint/2010/main" val="47972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B95DA-6FCF-4501-A093-D04A6C3956F7}"/>
              </a:ext>
            </a:extLst>
          </p:cNvPr>
          <p:cNvSpPr>
            <a:spLocks noGrp="1"/>
          </p:cNvSpPr>
          <p:nvPr>
            <p:ph type="title"/>
          </p:nvPr>
        </p:nvSpPr>
        <p:spPr>
          <a:xfrm>
            <a:off x="274528" y="245890"/>
            <a:ext cx="2119618" cy="318782"/>
          </a:xfrm>
        </p:spPr>
        <p:txBody>
          <a:bodyPr>
            <a:normAutofit fontScale="90000"/>
          </a:bodyPr>
          <a:lstStyle/>
          <a:p>
            <a:r>
              <a:rPr lang="de-DE" sz="1800" b="1" i="1" dirty="0"/>
              <a:t>Alina  Eichinger</a:t>
            </a:r>
          </a:p>
        </p:txBody>
      </p:sp>
      <p:pic>
        <p:nvPicPr>
          <p:cNvPr id="5" name="Inhaltsplatzhalter 4">
            <a:extLst>
              <a:ext uri="{FF2B5EF4-FFF2-40B4-BE49-F238E27FC236}">
                <a16:creationId xmlns:a16="http://schemas.microsoft.com/office/drawing/2014/main" id="{73A311E1-598D-44CF-A88A-29E85F33C82B}"/>
              </a:ext>
            </a:extLst>
          </p:cNvPr>
          <p:cNvPicPr>
            <a:picLocks noGrp="1" noChangeAspect="1"/>
          </p:cNvPicPr>
          <p:nvPr>
            <p:ph idx="1"/>
          </p:nvPr>
        </p:nvPicPr>
        <p:blipFill>
          <a:blip r:embed="rId2"/>
          <a:stretch>
            <a:fillRect/>
          </a:stretch>
        </p:blipFill>
        <p:spPr>
          <a:xfrm>
            <a:off x="1260129" y="2507042"/>
            <a:ext cx="4007457" cy="4064000"/>
          </a:xfrm>
        </p:spPr>
      </p:pic>
      <p:pic>
        <p:nvPicPr>
          <p:cNvPr id="7" name="Grafik 6">
            <a:extLst>
              <a:ext uri="{FF2B5EF4-FFF2-40B4-BE49-F238E27FC236}">
                <a16:creationId xmlns:a16="http://schemas.microsoft.com/office/drawing/2014/main" id="{5A32D1E9-1AD1-4BE4-8259-6768E5EFABA5}"/>
              </a:ext>
            </a:extLst>
          </p:cNvPr>
          <p:cNvPicPr>
            <a:picLocks noChangeAspect="1"/>
          </p:cNvPicPr>
          <p:nvPr/>
        </p:nvPicPr>
        <p:blipFill>
          <a:blip r:embed="rId3"/>
          <a:stretch>
            <a:fillRect/>
          </a:stretch>
        </p:blipFill>
        <p:spPr>
          <a:xfrm>
            <a:off x="5962713" y="478173"/>
            <a:ext cx="5805131" cy="5842932"/>
          </a:xfrm>
          <a:prstGeom prst="rect">
            <a:avLst/>
          </a:prstGeom>
        </p:spPr>
      </p:pic>
      <p:pic>
        <p:nvPicPr>
          <p:cNvPr id="9" name="Grafik 8">
            <a:extLst>
              <a:ext uri="{FF2B5EF4-FFF2-40B4-BE49-F238E27FC236}">
                <a16:creationId xmlns:a16="http://schemas.microsoft.com/office/drawing/2014/main" id="{BDE3BB4D-D6C9-4DBC-9274-D9A1C63AF6B6}"/>
              </a:ext>
            </a:extLst>
          </p:cNvPr>
          <p:cNvPicPr>
            <a:picLocks noChangeAspect="1"/>
          </p:cNvPicPr>
          <p:nvPr/>
        </p:nvPicPr>
        <p:blipFill>
          <a:blip r:embed="rId4"/>
          <a:stretch>
            <a:fillRect/>
          </a:stretch>
        </p:blipFill>
        <p:spPr>
          <a:xfrm>
            <a:off x="424156" y="671118"/>
            <a:ext cx="2028975" cy="2344723"/>
          </a:xfrm>
          <a:prstGeom prst="rect">
            <a:avLst/>
          </a:prstGeom>
        </p:spPr>
      </p:pic>
    </p:spTree>
    <p:extLst>
      <p:ext uri="{BB962C8B-B14F-4D97-AF65-F5344CB8AC3E}">
        <p14:creationId xmlns:p14="http://schemas.microsoft.com/office/powerpoint/2010/main" val="92112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12B43-E397-4700-B3A2-08C04E1A24CE}"/>
              </a:ext>
            </a:extLst>
          </p:cNvPr>
          <p:cNvSpPr>
            <a:spLocks noGrp="1"/>
          </p:cNvSpPr>
          <p:nvPr>
            <p:ph type="title"/>
          </p:nvPr>
        </p:nvSpPr>
        <p:spPr>
          <a:xfrm>
            <a:off x="6283353" y="83890"/>
            <a:ext cx="5619925" cy="6631104"/>
          </a:xfrm>
        </p:spPr>
        <p:txBody>
          <a:bodyPr>
            <a:normAutofit/>
          </a:bodyPr>
          <a:lstStyle/>
          <a:p>
            <a:pPr algn="ctr" fontAlgn="base">
              <a:lnSpc>
                <a:spcPct val="107000"/>
              </a:lnSpc>
              <a:spcAft>
                <a:spcPts val="800"/>
              </a:spcAft>
            </a:pPr>
            <a:r>
              <a:rPr lang="de-DE" sz="1200" dirty="0" err="1">
                <a:latin typeface="Arial Black" panose="020B0A04020102020204" pitchFamily="34" charset="0"/>
                <a:ea typeface="Times New Roman" panose="02020603050405020304" pitchFamily="18" charset="0"/>
                <a:cs typeface="Times New Roman" panose="02020603050405020304" pitchFamily="18" charset="0"/>
              </a:rPr>
              <a:t>Mici</a:t>
            </a:r>
            <a:r>
              <a:rPr lang="de-DE" sz="1200" dirty="0">
                <a:latin typeface="Arial Black" panose="020B0A04020102020204" pitchFamily="34" charset="0"/>
                <a:ea typeface="Times New Roman" panose="02020603050405020304" pitchFamily="18" charset="0"/>
                <a:cs typeface="Times New Roman" panose="02020603050405020304" pitchFamily="18" charset="0"/>
              </a:rPr>
              <a:t> oder </a:t>
            </a:r>
            <a:r>
              <a:rPr lang="de-DE" sz="1200" dirty="0" err="1">
                <a:latin typeface="Arial Black" panose="020B0A04020102020204" pitchFamily="34" charset="0"/>
                <a:ea typeface="Times New Roman" panose="02020603050405020304" pitchFamily="18" charset="0"/>
                <a:cs typeface="Times New Roman" panose="02020603050405020304" pitchFamily="18" charset="0"/>
              </a:rPr>
              <a:t>Mititei</a:t>
            </a:r>
            <a:br>
              <a:rPr lang="de-DE" sz="1200" dirty="0">
                <a:latin typeface="Arial Black" panose="020B0A04020102020204" pitchFamily="34" charset="0"/>
                <a:ea typeface="Times New Roman" panose="02020603050405020304" pitchFamily="18" charset="0"/>
                <a:cs typeface="Times New Roman" panose="02020603050405020304" pitchFamily="18" charset="0"/>
              </a:rPr>
            </a:br>
            <a:br>
              <a:rPr lang="de-DE" sz="1200" dirty="0">
                <a:effectLst/>
                <a:latin typeface="Arial Black" panose="020B0A04020102020204" pitchFamily="34" charset="0"/>
                <a:ea typeface="Calibri" panose="020F0502020204030204" pitchFamily="34" charset="0"/>
                <a:cs typeface="Times New Roman" panose="02020603050405020304" pitchFamily="18" charset="0"/>
              </a:rPr>
            </a:br>
            <a:r>
              <a:rPr lang="de-DE" sz="1200" b="1" dirty="0">
                <a:effectLst/>
                <a:latin typeface="Arial" panose="020B0604020202020204" pitchFamily="34" charset="0"/>
                <a:ea typeface="Times New Roman" panose="02020603050405020304" pitchFamily="18" charset="0"/>
                <a:cs typeface="Arial" panose="020B0604020202020204" pitchFamily="34" charset="0"/>
              </a:rPr>
              <a:t>Zutaten:</a:t>
            </a:r>
            <a:br>
              <a:rPr lang="de-DE" sz="1200" dirty="0">
                <a:effectLst/>
                <a:latin typeface="Arial Black" panose="020B0A04020102020204" pitchFamily="34" charset="0"/>
                <a:ea typeface="Calibri" panose="020F0502020204030204" pitchFamily="34" charset="0"/>
                <a:cs typeface="Times New Roman" panose="02020603050405020304" pitchFamily="18"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500 g Rinderhack oder eine Mischung aus 350 g Rind &amp; 150 g Schwein</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130 – 170 ml kaltes Wasser oder Rinderfond</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b="1" dirty="0">
                <a:effectLst/>
                <a:latin typeface="Arial" panose="020B0604020202020204" pitchFamily="34" charset="0"/>
                <a:ea typeface="Times New Roman" panose="02020603050405020304" pitchFamily="18" charset="0"/>
                <a:cs typeface="Arial" panose="020B0604020202020204" pitchFamily="34" charset="0"/>
              </a:rPr>
              <a:t>Gewürze</a:t>
            </a:r>
            <a:r>
              <a:rPr lang="de-DE" sz="1100" dirty="0">
                <a:effectLst/>
                <a:latin typeface="Arial" panose="020B0604020202020204" pitchFamily="34" charset="0"/>
                <a:ea typeface="Times New Roman" panose="02020603050405020304" pitchFamily="18" charset="0"/>
                <a:cs typeface="Arial" panose="020B0604020202020204" pitchFamily="34" charset="0"/>
              </a:rPr>
              <a:t>:</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10 g Salz</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1 </a:t>
            </a:r>
            <a:r>
              <a:rPr lang="de-DE" sz="1100" dirty="0" err="1">
                <a:effectLst/>
                <a:latin typeface="Arial" panose="020B0604020202020204" pitchFamily="34" charset="0"/>
                <a:ea typeface="Times New Roman" panose="02020603050405020304" pitchFamily="18" charset="0"/>
                <a:cs typeface="Arial" panose="020B0604020202020204" pitchFamily="34" charset="0"/>
              </a:rPr>
              <a:t>Msp</a:t>
            </a:r>
            <a:r>
              <a:rPr lang="de-DE" sz="1100" dirty="0">
                <a:effectLst/>
                <a:latin typeface="Arial" panose="020B0604020202020204" pitchFamily="34" charset="0"/>
                <a:ea typeface="Times New Roman" panose="02020603050405020304" pitchFamily="18" charset="0"/>
                <a:cs typeface="Arial" panose="020B0604020202020204" pitchFamily="34" charset="0"/>
              </a:rPr>
              <a:t>. schwarzen Pfeffer frisch gemahlen</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1/2 EL Thymian getrocknet</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1/4 TL Piment gemahlen</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1/4 TL Korianderpulver</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1/2 TL Kreuzkümmel</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 TL Paprikapulver edelsüß</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3 Knoblauchzehen groß (oder 1,5 TL Knoblauchpaste)</a:t>
            </a: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1/2 TL Natron</a:t>
            </a:r>
            <a:br>
              <a:rPr lang="de-DE" sz="1100" dirty="0">
                <a:effectLst/>
                <a:latin typeface="Arial" panose="020B0604020202020204" pitchFamily="34" charset="0"/>
                <a:ea typeface="Times New Roman" panose="02020603050405020304" pitchFamily="18" charset="0"/>
                <a:cs typeface="Arial" panose="020B0604020202020204" pitchFamily="34" charset="0"/>
              </a:rPr>
            </a:br>
            <a:br>
              <a:rPr lang="de-DE" sz="1100" dirty="0">
                <a:effectLst/>
                <a:latin typeface="Arial" panose="020B0604020202020204" pitchFamily="34" charset="0"/>
                <a:ea typeface="Calibri" panose="020F0502020204030204" pitchFamily="34"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Hackfleisch, Gewürze sowie Natron in eine Schüssel geben und alles ca. 10 Minuten gut verkneten, bis die Masse eine feste Konsistenz hat. Währenddessen nach und nach das Wasser dazugeben, aber aufpassen, dass die Masse nicht zu flüssig wird. Am besten geht das mit einer Küchenmaschine.</a:t>
            </a:r>
            <a:br>
              <a:rPr lang="de-DE" sz="1100" dirty="0">
                <a:effectLst/>
                <a:latin typeface="Arial" panose="020B0604020202020204" pitchFamily="34" charset="0"/>
                <a:ea typeface="Times New Roman" panose="02020603050405020304" pitchFamily="18"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Die Hackmasse mindestens 2 Stunden oder über Nacht im Kühlschrank ruhen lassen.</a:t>
            </a:r>
            <a:br>
              <a:rPr lang="de-DE" sz="1100" dirty="0">
                <a:effectLst/>
                <a:latin typeface="Arial" panose="020B0604020202020204" pitchFamily="34" charset="0"/>
                <a:ea typeface="Times New Roman" panose="02020603050405020304" pitchFamily="18"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Anschließend das Fleisch aus dem Kühlschrank nehmen und 30 Minuten bei Zimmertemperatur stehen lassen. Danach die Paste nochmals 2 bis 3 Minuten kneten.</a:t>
            </a:r>
            <a:br>
              <a:rPr lang="de-DE" sz="1100" dirty="0">
                <a:effectLst/>
                <a:latin typeface="Arial" panose="020B0604020202020204" pitchFamily="34" charset="0"/>
                <a:ea typeface="Times New Roman" panose="02020603050405020304" pitchFamily="18"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Dann aus der Masse ca. 10 cm lange Röllchen formen. Am besten geht das, wenn man seine Hände leicht einölt.</a:t>
            </a:r>
            <a:br>
              <a:rPr lang="de-DE" sz="1100" dirty="0">
                <a:effectLst/>
                <a:latin typeface="Arial" panose="020B0604020202020204" pitchFamily="34" charset="0"/>
                <a:ea typeface="Times New Roman" panose="02020603050405020304" pitchFamily="18" charset="0"/>
                <a:cs typeface="Arial" panose="020B0604020202020204" pitchFamily="34" charset="0"/>
              </a:rPr>
            </a:br>
            <a:r>
              <a:rPr lang="de-DE" sz="1100" dirty="0">
                <a:effectLst/>
                <a:latin typeface="Arial" panose="020B0604020202020204" pitchFamily="34" charset="0"/>
                <a:ea typeface="Times New Roman" panose="02020603050405020304" pitchFamily="18" charset="0"/>
                <a:cs typeface="Arial" panose="020B0604020202020204" pitchFamily="34" charset="0"/>
              </a:rPr>
              <a:t>Die Mici nun bei mittlerer Hitze auf den Grill oder in die Pfanne geben und rundherum knusprig braun grillen bzw. braten.</a:t>
            </a:r>
            <a:br>
              <a:rPr lang="de-DE" sz="1100" dirty="0">
                <a:effectLst/>
                <a:latin typeface="Arial" panose="020B0604020202020204" pitchFamily="34" charset="0"/>
                <a:ea typeface="Times New Roman" panose="02020603050405020304" pitchFamily="18" charset="0"/>
                <a:cs typeface="Arial" panose="020B0604020202020204" pitchFamily="34" charset="0"/>
              </a:rPr>
            </a:br>
            <a:br>
              <a:rPr lang="de-DE" sz="1600" dirty="0">
                <a:effectLst/>
                <a:latin typeface="Arial" panose="020B0604020202020204" pitchFamily="34" charset="0"/>
                <a:ea typeface="Times New Roman" panose="02020603050405020304" pitchFamily="18" charset="0"/>
                <a:cs typeface="Arial" panose="020B0604020202020204" pitchFamily="34" charset="0"/>
              </a:rPr>
            </a:br>
            <a:r>
              <a:rPr lang="de-DE" sz="1400" i="1" dirty="0">
                <a:effectLst/>
                <a:latin typeface="Arial Black" panose="020B0A04020102020204" pitchFamily="34" charset="0"/>
                <a:ea typeface="Times New Roman" panose="02020603050405020304" pitchFamily="18" charset="0"/>
              </a:rPr>
              <a:t>Beim </a:t>
            </a:r>
            <a:r>
              <a:rPr lang="de-DE" sz="1400" i="1" dirty="0" err="1">
                <a:effectLst/>
                <a:latin typeface="Arial Black" panose="020B0A04020102020204" pitchFamily="34" charset="0"/>
                <a:ea typeface="Times New Roman" panose="02020603050405020304" pitchFamily="18" charset="0"/>
              </a:rPr>
              <a:t>Bentscheker</a:t>
            </a:r>
            <a:r>
              <a:rPr lang="de-DE" sz="1400" i="1" dirty="0">
                <a:effectLst/>
                <a:latin typeface="Arial Black" panose="020B0A04020102020204" pitchFamily="34" charset="0"/>
                <a:ea typeface="Times New Roman" panose="02020603050405020304" pitchFamily="18" charset="0"/>
              </a:rPr>
              <a:t> Grillfest Fredy </a:t>
            </a:r>
            <a:r>
              <a:rPr lang="de-DE" sz="1400" i="1" dirty="0" err="1">
                <a:effectLst/>
                <a:latin typeface="Arial Black" panose="020B0A04020102020204" pitchFamily="34" charset="0"/>
                <a:ea typeface="Times New Roman" panose="02020603050405020304" pitchFamily="18" charset="0"/>
              </a:rPr>
              <a:t>Sehler</a:t>
            </a:r>
            <a:br>
              <a:rPr lang="de-DE" sz="1400" i="1" dirty="0">
                <a:latin typeface="Arial Black" panose="020B0A04020102020204" pitchFamily="34" charset="0"/>
                <a:ea typeface="Times New Roman" panose="02020603050405020304" pitchFamily="18" charset="0"/>
              </a:rPr>
            </a:br>
            <a:r>
              <a:rPr lang="de-DE" sz="1400" i="1" dirty="0">
                <a:effectLst/>
                <a:latin typeface="Arial Black" panose="020B0A04020102020204" pitchFamily="34" charset="0"/>
                <a:ea typeface="Times New Roman" panose="02020603050405020304" pitchFamily="18" charset="0"/>
              </a:rPr>
              <a:t>und Edmund Hehn</a:t>
            </a:r>
            <a:endParaRPr lang="de-DE" sz="1400" i="1" dirty="0">
              <a:latin typeface="Arial Black" panose="020B0A04020102020204" pitchFamily="34" charset="0"/>
            </a:endParaRPr>
          </a:p>
        </p:txBody>
      </p:sp>
      <p:pic>
        <p:nvPicPr>
          <p:cNvPr id="4" name="Grafik 3">
            <a:extLst>
              <a:ext uri="{FF2B5EF4-FFF2-40B4-BE49-F238E27FC236}">
                <a16:creationId xmlns:a16="http://schemas.microsoft.com/office/drawing/2014/main" id="{83ADF21B-80BA-4E9E-9AB5-AD4C3CF9F252}"/>
              </a:ext>
            </a:extLst>
          </p:cNvPr>
          <p:cNvPicPr>
            <a:picLocks noChangeAspect="1"/>
          </p:cNvPicPr>
          <p:nvPr/>
        </p:nvPicPr>
        <p:blipFill>
          <a:blip r:embed="rId2"/>
          <a:stretch>
            <a:fillRect/>
          </a:stretch>
        </p:blipFill>
        <p:spPr>
          <a:xfrm>
            <a:off x="288721" y="243280"/>
            <a:ext cx="5807279" cy="3871519"/>
          </a:xfrm>
          <a:prstGeom prst="rect">
            <a:avLst/>
          </a:prstGeom>
        </p:spPr>
      </p:pic>
      <p:pic>
        <p:nvPicPr>
          <p:cNvPr id="6" name="Grafik 5">
            <a:extLst>
              <a:ext uri="{FF2B5EF4-FFF2-40B4-BE49-F238E27FC236}">
                <a16:creationId xmlns:a16="http://schemas.microsoft.com/office/drawing/2014/main" id="{A1E2E7A1-DE23-4A4C-B8B9-B783C4E8E1A3}"/>
              </a:ext>
            </a:extLst>
          </p:cNvPr>
          <p:cNvPicPr>
            <a:picLocks noChangeAspect="1"/>
          </p:cNvPicPr>
          <p:nvPr/>
        </p:nvPicPr>
        <p:blipFill>
          <a:blip r:embed="rId3"/>
          <a:stretch>
            <a:fillRect/>
          </a:stretch>
        </p:blipFill>
        <p:spPr>
          <a:xfrm>
            <a:off x="1757535" y="4374935"/>
            <a:ext cx="3108079" cy="2340059"/>
          </a:xfrm>
          <a:prstGeom prst="rect">
            <a:avLst/>
          </a:prstGeom>
        </p:spPr>
      </p:pic>
    </p:spTree>
    <p:extLst>
      <p:ext uri="{BB962C8B-B14F-4D97-AF65-F5344CB8AC3E}">
        <p14:creationId xmlns:p14="http://schemas.microsoft.com/office/powerpoint/2010/main" val="3691923226"/>
      </p:ext>
    </p:extLst>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794</Words>
  <Application>Microsoft Office PowerPoint</Application>
  <PresentationFormat>Breitbild</PresentationFormat>
  <Paragraphs>14</Paragraphs>
  <Slides>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Arial</vt:lpstr>
      <vt:lpstr>Arial Black</vt:lpstr>
      <vt:lpstr>Calibri</vt:lpstr>
      <vt:lpstr>Cambria</vt:lpstr>
      <vt:lpstr>Century Gothic</vt:lpstr>
      <vt:lpstr>Times New Roman</vt:lpstr>
      <vt:lpstr>Kondensstreifen</vt:lpstr>
      <vt:lpstr>  „Das blieb vom Doppeladler“ Rückblick in unser schwäbisches „Kochgemisch“/ Von Luzian Geier </vt:lpstr>
      <vt:lpstr>Boeuf-Salat</vt:lpstr>
      <vt:lpstr>PowerPoint-Präsentation</vt:lpstr>
      <vt:lpstr>PowerPoint-Präsentation</vt:lpstr>
      <vt:lpstr>Alina  Eichinger</vt:lpstr>
      <vt:lpstr>Mici oder Mititei  Zutaten: 500 g Rinderhack oder eine Mischung aus 350 g Rind &amp; 150 g Schwein 130 – 170 ml kaltes Wasser oder Rinderfond Gewürze: 10 g Salz 1 Msp. schwarzen Pfeffer frisch gemahlen 1/2 EL Thymian getrocknet 1/4 TL Piment gemahlen 1/4 TL Korianderpulver 1/2 TL Kreuzkümmel 1 TL Paprikapulver edelsüß 3 Knoblauchzehen groß (oder 1,5 TL Knoblauchpaste) 1/2 TL Natron  Hackfleisch, Gewürze sowie Natron in eine Schüssel geben und alles ca. 10 Minuten gut verkneten, bis die Masse eine feste Konsistenz hat. Währenddessen nach und nach das Wasser dazugeben, aber aufpassen, dass die Masse nicht zu flüssig wird. Am besten geht das mit einer Küchenmaschine. Die Hackmasse mindestens 2 Stunden oder über Nacht im Kühlschrank ruhen lassen. Anschließend das Fleisch aus dem Kühlschrank nehmen und 30 Minuten bei Zimmertemperatur stehen lassen. Danach die Paste nochmals 2 bis 3 Minuten kneten. Dann aus der Masse ca. 10 cm lange Röllchen formen. Am besten geht das, wenn man seine Hände leicht einölt. Die Mici nun bei mittlerer Hitze auf den Grill oder in die Pfanne geben und rundherum knusprig braun grillen bzw. braten.  Beim Bentscheker Grillfest Fredy Sehler und Edmund Hehn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„Das blieb vom Doppeladler“ Rückblick in unser schwäbisches „Kochgemisch“/ Von Luzian Geier </dc:title>
  <dc:creator>Helen</dc:creator>
  <cp:lastModifiedBy>Heidi</cp:lastModifiedBy>
  <cp:revision>15</cp:revision>
  <dcterms:created xsi:type="dcterms:W3CDTF">2021-12-06T21:26:51Z</dcterms:created>
  <dcterms:modified xsi:type="dcterms:W3CDTF">2021-12-09T21:27:21Z</dcterms:modified>
</cp:coreProperties>
</file>